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17.xml" ContentType="application/vnd.openxmlformats-officedocument.presentationml.slideLayout+xml"/>
  <Override PartName="/ppt/notesSlides/notesSlide10.xml" ContentType="application/vnd.openxmlformats-officedocument.presentationml.notesSlide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  <p:sldMasterId id="2147483738" r:id="rId2"/>
  </p:sldMasterIdLst>
  <p:notesMasterIdLst>
    <p:notesMasterId r:id="rId26"/>
  </p:notesMasterIdLst>
  <p:sldIdLst>
    <p:sldId id="256" r:id="rId3"/>
    <p:sldId id="274" r:id="rId4"/>
    <p:sldId id="257" r:id="rId5"/>
    <p:sldId id="262" r:id="rId6"/>
    <p:sldId id="263" r:id="rId7"/>
    <p:sldId id="258" r:id="rId8"/>
    <p:sldId id="264" r:id="rId9"/>
    <p:sldId id="265" r:id="rId10"/>
    <p:sldId id="270" r:id="rId11"/>
    <p:sldId id="272" r:id="rId12"/>
    <p:sldId id="266" r:id="rId13"/>
    <p:sldId id="273" r:id="rId14"/>
    <p:sldId id="275" r:id="rId15"/>
    <p:sldId id="260" r:id="rId16"/>
    <p:sldId id="277" r:id="rId17"/>
    <p:sldId id="278" r:id="rId18"/>
    <p:sldId id="259" r:id="rId19"/>
    <p:sldId id="279" r:id="rId20"/>
    <p:sldId id="280" r:id="rId21"/>
    <p:sldId id="269" r:id="rId22"/>
    <p:sldId id="261" r:id="rId23"/>
    <p:sldId id="267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500"/>
    <a:srgbClr val="4B4B4B"/>
    <a:srgbClr val="E8E8E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B793C4-26E6-2A40-A606-6CBACBE736E1}" v="24" dt="2022-08-10T12:52:22.768"/>
    <p1510:client id="{74B2E230-CD2D-A0D8-2C69-0B40A93F3CFD}" v="112" dt="2022-08-10T06:14:09.573"/>
    <p1510:client id="{C0FD7D40-1D91-92EC-A0A1-24393ACEC2D8}" v="48" dt="2022-08-10T17:16:48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9"/>
    <p:restoredTop sz="9468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328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customXml" Target="../customXml/item3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ustomXml" Target="../customXml/item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6837C-CC1B-4668-A381-6883FF754E5C}" type="datetimeFigureOut">
              <a:t>8/10/22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FEF2C-B4DD-4709-8308-7BC94023198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2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Introduction about </a:t>
            </a:r>
            <a:r>
              <a:rPr lang="en-US" err="1"/>
              <a:t>BigThinkCode</a:t>
            </a:r>
            <a:r>
              <a:rPr lang="en-US"/>
              <a:t>, What we do, our specialization etc</a:t>
            </a:r>
            <a:br>
              <a:rPr lang="en-US">
                <a:cs typeface="+mn-lt"/>
              </a:rPr>
            </a:br>
            <a:r>
              <a:rPr lang="en-US">
                <a:cs typeface="Calibri"/>
              </a:rPr>
              <a:t>Probably include a slide at the end?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88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Talk about Pic2Card</a:t>
            </a:r>
            <a:endParaRPr lang="en-US"/>
          </a:p>
          <a:p>
            <a:r>
              <a:rPr lang="en-US">
                <a:cs typeface="Calibri"/>
              </a:rPr>
              <a:t>Recommondation engine and future ideas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691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Talk about how we got introduced to adaptive cards</a:t>
            </a:r>
          </a:p>
          <a:p>
            <a:r>
              <a:rPr lang="en-US">
                <a:cs typeface="Calibri"/>
              </a:rPr>
              <a:t>What was available in 2018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79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How we supported the client request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34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Why we decided to build react-native renderer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76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Why we decided to build react-native renderer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24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80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Talk about visualizer and how It is helpful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16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Talk about Microsoft viva</a:t>
            </a:r>
          </a:p>
          <a:p>
            <a:r>
              <a:rPr lang="en-US">
                <a:cs typeface="Calibri"/>
              </a:rPr>
              <a:t>Hand over to Zaid for viva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993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Add images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FEF2C-B4DD-4709-8308-7BC94023198A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27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A4BEE48-2721-4C69-ADFC-CD32AE094E28}"/>
              </a:ext>
            </a:extLst>
          </p:cNvPr>
          <p:cNvSpPr/>
          <p:nvPr userDrawn="1"/>
        </p:nvSpPr>
        <p:spPr>
          <a:xfrm>
            <a:off x="0" y="-1"/>
            <a:ext cx="6991776" cy="6160655"/>
          </a:xfrm>
          <a:custGeom>
            <a:avLst/>
            <a:gdLst>
              <a:gd name="connsiteX0" fmla="*/ 0 w 6991776"/>
              <a:gd name="connsiteY0" fmla="*/ 0 h 6142182"/>
              <a:gd name="connsiteX1" fmla="*/ 6991776 w 6991776"/>
              <a:gd name="connsiteY1" fmla="*/ 0 h 6142182"/>
              <a:gd name="connsiteX2" fmla="*/ 6991776 w 6991776"/>
              <a:gd name="connsiteY2" fmla="*/ 6142182 h 6142182"/>
              <a:gd name="connsiteX3" fmla="*/ 0 w 6991776"/>
              <a:gd name="connsiteY3" fmla="*/ 6142182 h 6142182"/>
              <a:gd name="connsiteX4" fmla="*/ 0 w 6991776"/>
              <a:gd name="connsiteY4" fmla="*/ 0 h 6142182"/>
              <a:gd name="connsiteX0" fmla="*/ 0 w 6991776"/>
              <a:gd name="connsiteY0" fmla="*/ 0 h 6142182"/>
              <a:gd name="connsiteX1" fmla="*/ 6991776 w 6991776"/>
              <a:gd name="connsiteY1" fmla="*/ 0 h 6142182"/>
              <a:gd name="connsiteX2" fmla="*/ 4802758 w 6991776"/>
              <a:gd name="connsiteY2" fmla="*/ 6132946 h 6142182"/>
              <a:gd name="connsiteX3" fmla="*/ 0 w 6991776"/>
              <a:gd name="connsiteY3" fmla="*/ 6142182 h 6142182"/>
              <a:gd name="connsiteX4" fmla="*/ 0 w 6991776"/>
              <a:gd name="connsiteY4" fmla="*/ 0 h 614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1776" h="6142182">
                <a:moveTo>
                  <a:pt x="0" y="0"/>
                </a:moveTo>
                <a:lnTo>
                  <a:pt x="6991776" y="0"/>
                </a:lnTo>
                <a:lnTo>
                  <a:pt x="4802758" y="6132946"/>
                </a:lnTo>
                <a:lnTo>
                  <a:pt x="0" y="6142182"/>
                </a:lnTo>
                <a:lnTo>
                  <a:pt x="0" y="0"/>
                </a:lnTo>
                <a:close/>
              </a:path>
            </a:pathLst>
          </a:cu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5" y="889820"/>
            <a:ext cx="5186665" cy="3598606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3185652"/>
            <a:ext cx="3884338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44E3-8128-440D-8A9F-1E6894A8051F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9A283EB-3565-4B25-A985-BC9812B43B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6908" y="289654"/>
            <a:ext cx="3090105" cy="37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1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8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46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32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42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883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83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2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7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244413"/>
            <a:ext cx="10691265" cy="13710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829011"/>
            <a:ext cx="10691265" cy="36360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A425-1D3F-485E-A147-6D3F64668A4D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636A0B-153A-43F0-9B26-2ED6B4C32AB3}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2618924-4423-4D87-9F53-BE891D6F89CB}"/>
              </a:ext>
            </a:extLst>
          </p:cNvPr>
          <p:cNvSpPr/>
          <p:nvPr userDrawn="1"/>
        </p:nvSpPr>
        <p:spPr>
          <a:xfrm flipV="1">
            <a:off x="0" y="6858000"/>
            <a:ext cx="12192000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B606113-1C68-40C6-96D1-7F99A70A95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056314" y="5238006"/>
            <a:ext cx="1615585" cy="193965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83DB77-A3A0-4E1F-A585-FF0141A1B453}"/>
              </a:ext>
            </a:extLst>
          </p:cNvPr>
          <p:cNvSpPr/>
          <p:nvPr userDrawn="1"/>
        </p:nvSpPr>
        <p:spPr>
          <a:xfrm>
            <a:off x="11859491" y="0"/>
            <a:ext cx="0" cy="4479636"/>
          </a:xfrm>
          <a:custGeom>
            <a:avLst/>
            <a:gdLst>
              <a:gd name="connsiteX0" fmla="*/ 0 w 0"/>
              <a:gd name="connsiteY0" fmla="*/ 4479636 h 4479636"/>
              <a:gd name="connsiteX1" fmla="*/ 0 w 0"/>
              <a:gd name="connsiteY1" fmla="*/ 0 h 447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79636">
                <a:moveTo>
                  <a:pt x="0" y="4479636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2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A425-1D3F-485E-A147-6D3F64668A4D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636A0B-153A-43F0-9B26-2ED6B4C32AB3}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2618924-4423-4D87-9F53-BE891D6F89CB}"/>
              </a:ext>
            </a:extLst>
          </p:cNvPr>
          <p:cNvSpPr/>
          <p:nvPr userDrawn="1"/>
        </p:nvSpPr>
        <p:spPr>
          <a:xfrm flipV="1">
            <a:off x="0" y="6858000"/>
            <a:ext cx="12192000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0F6BA64-C567-4108-BB14-97EE72C98E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6800" y="206878"/>
            <a:ext cx="2000213" cy="24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5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F00CB9DB-8727-41EC-A6D2-992003E00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056314" y="5238006"/>
            <a:ext cx="1615585" cy="193965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E2D584E-261A-44D5-9221-E567130854E7}"/>
              </a:ext>
            </a:extLst>
          </p:cNvPr>
          <p:cNvSpPr/>
          <p:nvPr userDrawn="1"/>
        </p:nvSpPr>
        <p:spPr>
          <a:xfrm>
            <a:off x="11859491" y="0"/>
            <a:ext cx="0" cy="4479636"/>
          </a:xfrm>
          <a:custGeom>
            <a:avLst/>
            <a:gdLst>
              <a:gd name="connsiteX0" fmla="*/ 0 w 0"/>
              <a:gd name="connsiteY0" fmla="*/ 4479636 h 4479636"/>
              <a:gd name="connsiteX1" fmla="*/ 0 w 0"/>
              <a:gd name="connsiteY1" fmla="*/ 0 h 447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479636">
                <a:moveTo>
                  <a:pt x="0" y="4479636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A9CA02-CF2C-43D7-8D68-49AFDF938069}"/>
              </a:ext>
            </a:extLst>
          </p:cNvPr>
          <p:cNvSpPr/>
          <p:nvPr userDrawn="1"/>
        </p:nvSpPr>
        <p:spPr>
          <a:xfrm>
            <a:off x="0" y="2214880"/>
            <a:ext cx="12192001" cy="1889757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58749-9008-4C0C-AC33-43611BB0DE40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1B3347C-46F5-4788-BEA9-E3115A7785D2}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771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05CD-8F38-4C63-B4CE-374EEDBD48FC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711ADB8-9F73-434E-AB9B-AF6D199A72BA}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441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CE6EC-F0F8-4F55-9B43-7D30BD025CFC}" type="datetime1">
              <a:rPr lang="en-US" smtClean="0"/>
              <a:t>8/10/22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01ECA2-60F4-4D36-ABC5-55447B0B9286}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195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473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39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53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B1E3343A-A2E8-4D60-AD50-5C40975063B7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79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6" r:id="rId3"/>
    <p:sldLayoutId id="2147483735" r:id="rId4"/>
    <p:sldLayoutId id="2147483731" r:id="rId5"/>
    <p:sldLayoutId id="2147483727" r:id="rId6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21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videoplayer/embed/RE4Ukqm?autoplay=true" TargetMode="Externa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Viva/Connections/Platform" TargetMode="External"/><Relationship Id="rId2" Type="http://schemas.openxmlformats.org/officeDocument/2006/relationships/hyperlink" Target="https://www.microsoft.com/en-in/microsoft-viva/connections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appsource.microsoft.com/en-us/product/office/WA20000392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gThinkcode/AdaptiveCards/issues/" TargetMode="External"/><Relationship Id="rId7" Type="http://schemas.openxmlformats.org/officeDocument/2006/relationships/hyperlink" Target="https://opensource.microsoft.com/codeofconduct/faq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source.microsoft.com/codeofconduct/" TargetMode="External"/><Relationship Id="rId5" Type="http://schemas.openxmlformats.org/officeDocument/2006/relationships/hyperlink" Target="https://github.com/BigThinkcode/AdaptiveCards/blob/main/.github/CONTRIBUTING.md" TargetMode="External"/><Relationship Id="rId4" Type="http://schemas.openxmlformats.org/officeDocument/2006/relationships/hyperlink" Target="https://github.com/BigThinkcode/AdaptiveCards/pulls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asanth-s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github.com/pragadeeshk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hyperlink" Target="https://github.com/BalajiR" TargetMode="External"/><Relationship Id="rId5" Type="http://schemas.openxmlformats.org/officeDocument/2006/relationships/image" Target="../media/image14.png"/><Relationship Id="rId10" Type="http://schemas.openxmlformats.org/officeDocument/2006/relationships/hyperlink" Target="https://github.com/vivekvijayakrishnan" TargetMode="External"/><Relationship Id="rId4" Type="http://schemas.openxmlformats.org/officeDocument/2006/relationships/image" Target="../media/image13.jpeg"/><Relationship Id="rId9" Type="http://schemas.openxmlformats.org/officeDocument/2006/relationships/hyperlink" Target="https://github.com/ibrahimsulai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Adaptive Cards Renderer for React-Native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Univers Condensed"/>
              </a:rPr>
              <a:t>How </a:t>
            </a:r>
            <a:r>
              <a:rPr lang="en-US" dirty="0" err="1">
                <a:latin typeface="Univers Condensed"/>
              </a:rPr>
              <a:t>BigThinkCode</a:t>
            </a:r>
            <a:r>
              <a:rPr lang="en-US" dirty="0">
                <a:latin typeface="Univers Condensed"/>
              </a:rPr>
              <a:t> team-built RN Adaptive card to support for every mobile platform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8821E33-D388-A982-49FC-7CDA786F1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145" y="1579304"/>
            <a:ext cx="5080001" cy="4076701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7D709B-03C8-412B-B720-DE64203BD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12A02-1650-4BE9-A182-98464F253F9D}" type="datetime1">
              <a:rPr lang="en-US" smtClean="0"/>
              <a:t>8/10/22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83BA32-8BBF-4C03-9246-B06CAC6AD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E45CE-C835-BA28-C352-A20BB2E6A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007251"/>
            <a:ext cx="10691265" cy="492196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600" dirty="0">
                <a:latin typeface="Univers Condensed"/>
                <a:ea typeface="+mn-lt"/>
                <a:cs typeface="+mn-lt"/>
              </a:rPr>
              <a:t>Add package</a:t>
            </a:r>
            <a:br>
              <a:rPr lang="en-US" sz="1600" dirty="0">
                <a:latin typeface="Univers Condensed"/>
                <a:ea typeface="+mn-lt"/>
                <a:cs typeface="+mn-lt"/>
              </a:rPr>
            </a:br>
            <a:r>
              <a:rPr lang="en-US" sz="1600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npm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 install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adaptivecards-reactnative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 </a:t>
            </a:r>
            <a:endParaRPr lang="en-US" sz="1600" i="1" dirty="0">
              <a:solidFill>
                <a:srgbClr val="7030A0"/>
              </a:solidFill>
              <a:latin typeface="Univers Condensed"/>
            </a:endParaRPr>
          </a:p>
          <a:p>
            <a:pPr>
              <a:buFont typeface="Arial"/>
              <a:buChar char="•"/>
            </a:pPr>
            <a:r>
              <a:rPr lang="en-US" sz="1600" dirty="0">
                <a:latin typeface="Univers Condensed"/>
                <a:ea typeface="+mn-lt"/>
                <a:cs typeface="+mn-lt"/>
              </a:rPr>
              <a:t>Import the root component</a:t>
            </a:r>
            <a:br>
              <a:rPr lang="en-US" sz="1600" dirty="0">
                <a:latin typeface="Univers Condensed"/>
                <a:ea typeface="+mn-lt"/>
                <a:cs typeface="+mn-lt"/>
              </a:rPr>
            </a:br>
            <a:r>
              <a:rPr lang="en-US" sz="1600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import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AdaptiveCard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 from '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adaptivecards-reactnative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'</a:t>
            </a:r>
            <a:endParaRPr lang="en-US" sz="1600" dirty="0">
              <a:solidFill>
                <a:srgbClr val="7030A0"/>
              </a:solidFill>
              <a:latin typeface="Univers Condensed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>
                <a:solidFill>
                  <a:srgbClr val="000000"/>
                </a:solidFill>
                <a:latin typeface="Univers Condensed"/>
                <a:ea typeface="+mn-lt"/>
                <a:cs typeface="+mn-lt"/>
              </a:rPr>
              <a:t>Render</a:t>
            </a:r>
            <a:r>
              <a:rPr lang="en-US" sz="1600" dirty="0">
                <a:latin typeface="Univers Condensed"/>
              </a:rPr>
              <a:t> the component with required props</a:t>
            </a:r>
            <a:br>
              <a:rPr lang="en-US" sz="1600" dirty="0">
                <a:latin typeface="Univers Condensed"/>
                <a:ea typeface="+mn-lt"/>
                <a:cs typeface="+mn-lt"/>
              </a:rPr>
            </a:b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&lt;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AdaptiveCard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 payload={} 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updateKey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hostConfig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themeConfig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onExecuteAction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 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onParseError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 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containerStyle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contentContainerStyle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cardScrollEnabled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={false}
               </a:t>
            </a:r>
            <a:r>
              <a:rPr lang="en-US" sz="1600" i="1" dirty="0" err="1">
                <a:solidFill>
                  <a:srgbClr val="7030A0"/>
                </a:solidFill>
                <a:latin typeface="Univers Condensed"/>
              </a:rPr>
              <a:t>contentHeight</a:t>
            </a:r>
            <a:r>
              <a:rPr lang="en-US" sz="1600" i="1" dirty="0">
                <a:solidFill>
                  <a:srgbClr val="7030A0"/>
                </a:solidFill>
                <a:latin typeface="Univers Condensed"/>
              </a:rPr>
              <a:t>={500} /&gt;</a:t>
            </a:r>
          </a:p>
          <a:p>
            <a:pPr marL="0" indent="0">
              <a:buNone/>
            </a:pPr>
            <a:endParaRPr lang="en-US" sz="1600" dirty="0">
              <a:latin typeface="Univers Condensed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70837C-3987-4EF8-992A-A78A3C8E4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9FD2D-4CAE-4820-AC96-CAFC7F14A301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3F721-B042-4B7C-B8FE-8E5E52541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7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2C39-5D57-0FC3-E5EB-BB6D40EDC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FEATURES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72A82-8DD1-AA73-91BC-979E3D475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229956"/>
            <a:ext cx="10691265" cy="439808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>
                <a:latin typeface="Univers Condensed"/>
                <a:ea typeface="+mn-lt"/>
                <a:cs typeface="+mn-lt"/>
              </a:rPr>
              <a:t>Extensible</a:t>
            </a:r>
            <a:br>
              <a:rPr lang="en-US" b="1" dirty="0">
                <a:latin typeface="Univers Condensed"/>
                <a:ea typeface="+mn-lt"/>
                <a:cs typeface="+mn-lt"/>
              </a:rPr>
            </a:br>
            <a:r>
              <a:rPr lang="en-US" sz="1600" dirty="0">
                <a:latin typeface="Univers Condensed"/>
                <a:ea typeface="+mn-lt"/>
                <a:cs typeface="+mn-lt"/>
              </a:rPr>
              <a:t>Developers can override the existing card elements or implement custom elements using custom types by registering custom render methods in the model registry.</a:t>
            </a:r>
            <a:endParaRPr lang="en-US" dirty="0">
              <a:latin typeface="Univers Condensed"/>
              <a:ea typeface="+mn-lt"/>
              <a:cs typeface="+mn-lt"/>
            </a:endParaRPr>
          </a:p>
          <a:p>
            <a:r>
              <a:rPr lang="en-US" b="1" dirty="0">
                <a:latin typeface="Univers Condensed"/>
                <a:ea typeface="+mn-lt"/>
                <a:cs typeface="+mn-lt"/>
              </a:rPr>
              <a:t>Data Binding</a:t>
            </a:r>
            <a:br>
              <a:rPr lang="en-US" b="1" dirty="0">
                <a:latin typeface="Univers Condensed"/>
                <a:ea typeface="+mn-lt"/>
                <a:cs typeface="+mn-lt"/>
              </a:rPr>
            </a:br>
            <a:r>
              <a:rPr lang="en-US" sz="1600" dirty="0">
                <a:latin typeface="Univers Condensed"/>
                <a:ea typeface="+mn-lt"/>
                <a:cs typeface="+mn-lt"/>
              </a:rPr>
              <a:t>Data binding is supported since v2.2</a:t>
            </a:r>
            <a:endParaRPr lang="en-US" sz="1600" b="1" dirty="0">
              <a:latin typeface="Univers Condensed"/>
              <a:ea typeface="+mn-lt"/>
              <a:cs typeface="+mn-lt"/>
            </a:endParaRPr>
          </a:p>
          <a:p>
            <a:r>
              <a:rPr lang="en-US" b="1" dirty="0">
                <a:latin typeface="Univers Condensed"/>
                <a:ea typeface="+mn-lt"/>
                <a:cs typeface="+mn-lt"/>
              </a:rPr>
              <a:t>React-Native Windows</a:t>
            </a:r>
            <a:br>
              <a:rPr lang="en-US" b="1" dirty="0">
                <a:latin typeface="Univers Condensed"/>
                <a:ea typeface="+mn-lt"/>
                <a:cs typeface="+mn-lt"/>
              </a:rPr>
            </a:br>
            <a:r>
              <a:rPr lang="en-US" sz="1600" dirty="0">
                <a:latin typeface="Univers Condensed"/>
                <a:ea typeface="+mn-lt"/>
                <a:cs typeface="+mn-lt"/>
              </a:rPr>
              <a:t>Implementation includes support for projects running react-native-windows. Alternate approaches are included to overcome windows specific context API issues.</a:t>
            </a:r>
          </a:p>
          <a:p>
            <a:r>
              <a:rPr lang="en-US" b="1" dirty="0">
                <a:latin typeface="Univers Condensed"/>
              </a:rPr>
              <a:t>Accessibility</a:t>
            </a:r>
            <a:br>
              <a:rPr lang="en-US" b="1" dirty="0">
                <a:latin typeface="Univers Condensed"/>
              </a:rPr>
            </a:br>
            <a:r>
              <a:rPr lang="en-US" sz="1600" dirty="0">
                <a:latin typeface="Univers Condensed"/>
              </a:rPr>
              <a:t>All the components are fully accessible. It supports both touch-based and keyboard-based accessibility features.</a:t>
            </a:r>
          </a:p>
          <a:p>
            <a:r>
              <a:rPr lang="en-US" b="1" dirty="0">
                <a:latin typeface="Univers Condensed"/>
                <a:ea typeface="+mn-lt"/>
                <a:cs typeface="+mn-lt"/>
              </a:rPr>
              <a:t>Mark-Down Engine</a:t>
            </a:r>
            <a:br>
              <a:rPr lang="en-US" sz="1600" b="1" dirty="0">
                <a:ea typeface="+mn-lt"/>
                <a:cs typeface="+mn-lt"/>
              </a:rPr>
            </a:br>
            <a:r>
              <a:rPr lang="en-US" sz="1600" dirty="0">
                <a:latin typeface="Univers Condensed"/>
                <a:ea typeface="+mn-lt"/>
                <a:cs typeface="+mn-lt"/>
              </a:rPr>
              <a:t>Inbuilt expression engine identifies the markdown languages in the text elements and transform them to the expected format</a:t>
            </a:r>
            <a:r>
              <a:rPr lang="en-US" sz="1600" b="1" dirty="0">
                <a:latin typeface="Univers Condensed"/>
                <a:ea typeface="+mn-lt"/>
                <a:cs typeface="+mn-lt"/>
              </a:rPr>
              <a:t>. </a:t>
            </a:r>
            <a:r>
              <a:rPr lang="en-US" sz="1600" dirty="0">
                <a:latin typeface="Univers Condensed"/>
                <a:ea typeface="+mn-lt"/>
                <a:cs typeface="+mn-lt"/>
              </a:rPr>
              <a:t>All the </a:t>
            </a:r>
            <a:r>
              <a:rPr lang="en-US" sz="1600" dirty="0" err="1">
                <a:latin typeface="Univers Condensed"/>
                <a:ea typeface="+mn-lt"/>
                <a:cs typeface="+mn-lt"/>
              </a:rPr>
              <a:t>TextBlock</a:t>
            </a:r>
            <a:r>
              <a:rPr lang="en-US" sz="1600" dirty="0">
                <a:latin typeface="Univers Condensed"/>
                <a:ea typeface="+mn-lt"/>
                <a:cs typeface="+mn-lt"/>
              </a:rPr>
              <a:t> and </a:t>
            </a:r>
            <a:r>
              <a:rPr lang="en-US" sz="1600" dirty="0" err="1">
                <a:latin typeface="Univers Condensed"/>
                <a:ea typeface="+mn-lt"/>
                <a:cs typeface="+mn-lt"/>
              </a:rPr>
              <a:t>RichTextBlock</a:t>
            </a:r>
            <a:r>
              <a:rPr lang="en-US" sz="1600" dirty="0">
                <a:latin typeface="Univers Condensed"/>
                <a:ea typeface="+mn-lt"/>
                <a:cs typeface="+mn-lt"/>
              </a:rPr>
              <a:t> elements in the JSON payload are processed by the markdown rule engine using the predefined regex configurations.</a:t>
            </a:r>
            <a:endParaRPr lang="en-US" sz="1600" dirty="0">
              <a:latin typeface="Univers Condensed"/>
            </a:endParaRPr>
          </a:p>
          <a:p>
            <a:endParaRPr lang="en-US" dirty="0">
              <a:latin typeface="Univers Condensed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A5183-4148-4B09-A61E-256563AC6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432D-55B2-42B5-8898-71701F743387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F5898-0FDC-4BAD-9862-EEF4B1900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4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4F368-851E-760E-7C25-BDFCC90FF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Extensibility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D77D4-41C9-6305-5BC5-786CB6B1F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259859"/>
            <a:ext cx="10691265" cy="41716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Univers Condensed"/>
              </a:rPr>
              <a:t>React native renderer allows to override/ignore built-in components and add custom components</a:t>
            </a:r>
          </a:p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</a:rPr>
              <a:t>To override built-in </a:t>
            </a:r>
            <a:r>
              <a:rPr lang="en-US" dirty="0" err="1">
                <a:latin typeface="Univers Condensed"/>
                <a:ea typeface="+mn-lt"/>
                <a:cs typeface="+mn-lt"/>
              </a:rPr>
              <a:t>TextBlock</a:t>
            </a:r>
            <a:r>
              <a:rPr lang="en-US" dirty="0">
                <a:latin typeface="Univers Condensed"/>
                <a:ea typeface="+mn-lt"/>
                <a:cs typeface="+mn-lt"/>
              </a:rPr>
              <a:t> element,</a:t>
            </a:r>
            <a:endParaRPr lang="en-US" dirty="0">
              <a:latin typeface="Univers Condensed"/>
            </a:endParaRPr>
          </a:p>
          <a:p>
            <a:pPr indent="0">
              <a:buNone/>
            </a:pP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Registry.getManager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().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registerComponent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('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TextBlock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',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CustomTextBlock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);</a:t>
            </a:r>
          </a:p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</a:rPr>
              <a:t>To add support for new element Rating, add the component in the registry as below :</a:t>
            </a:r>
            <a:endParaRPr lang="en-US" dirty="0">
              <a:latin typeface="Univers Condensed"/>
            </a:endParaRPr>
          </a:p>
          <a:p>
            <a:pPr indent="0">
              <a:buNone/>
            </a:pP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Registry.getManager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().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registerComponent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('Rating', 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RatingComponent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);</a:t>
            </a:r>
            <a:endParaRPr lang="en-US" i="1" dirty="0">
              <a:solidFill>
                <a:srgbClr val="7030A0"/>
              </a:solidFill>
              <a:latin typeface="Univers Condensed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</a:rPr>
              <a:t>To remove the support of an element type (To ignore the rendering of specific element type),</a:t>
            </a:r>
            <a:endParaRPr lang="en-US" dirty="0">
              <a:latin typeface="Univers Condensed"/>
            </a:endParaRPr>
          </a:p>
          <a:p>
            <a:pPr indent="0">
              <a:buNone/>
            </a:pP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Registry.getManager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().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removeComponent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('</a:t>
            </a:r>
            <a:r>
              <a:rPr lang="en-US" i="1" dirty="0" err="1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Input.Date</a:t>
            </a:r>
            <a:r>
              <a:rPr lang="en-US" i="1" dirty="0">
                <a:solidFill>
                  <a:srgbClr val="7030A0"/>
                </a:solidFill>
                <a:latin typeface="Univers Condensed"/>
                <a:ea typeface="+mn-lt"/>
                <a:cs typeface="+mn-lt"/>
              </a:rPr>
              <a:t>');</a:t>
            </a:r>
            <a:endParaRPr lang="en-US" i="1" dirty="0">
              <a:solidFill>
                <a:srgbClr val="7030A0"/>
              </a:solidFill>
              <a:latin typeface="Univers Condensed"/>
            </a:endParaRPr>
          </a:p>
          <a:p>
            <a:pPr indent="0">
              <a:buNone/>
            </a:pPr>
            <a:endParaRPr lang="en-US" i="1" dirty="0">
              <a:latin typeface="Univers Condensed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B55A1-E233-461A-95EA-CA7BDDB98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FA96-9C7F-4472-9700-B4CBCEF41595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92C62-EB9B-498D-BA2D-7089264EAE52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C210A-1DCE-4CDE-BDCC-D1512448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8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D616B4-2799-B80F-27A6-D5FD2C450FA6}"/>
              </a:ext>
            </a:extLst>
          </p:cNvPr>
          <p:cNvSpPr txBox="1"/>
          <p:nvPr/>
        </p:nvSpPr>
        <p:spPr>
          <a:xfrm>
            <a:off x="1357183" y="3075057"/>
            <a:ext cx="94776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Bef>
                <a:spcPct val="0"/>
              </a:spcBef>
            </a:pPr>
            <a:r>
              <a:rPr lang="en-US" sz="4000" cap="all" spc="30">
                <a:latin typeface="+mj-lt"/>
                <a:ea typeface="+mj-ea"/>
                <a:cs typeface="+mj-cs"/>
              </a:rPr>
              <a:t>Demo of RN adaptive card renderer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81AEA9-42CE-41F6-A482-F2BA80731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2F942-48DF-4E80-8FAB-C1E447324C7B}" type="datetime1">
              <a:rPr lang="en-US" smtClean="0"/>
              <a:t>8/10/22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1EACA-4EFB-41CC-A5C0-832955FF3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06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C878-B4F3-5395-7136-B82A8181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Adaptations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557104-FD33-4EC4-9664-33247E89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DDF07-432A-489C-B28A-0186DA5C8438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469CB-C02B-4580-B6AB-319B02FD6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11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pic>
        <p:nvPicPr>
          <p:cNvPr id="4" name="Picture 3" descr="Snowcapped mountain at sunrise">
            <a:extLst>
              <a:ext uri="{FF2B5EF4-FFF2-40B4-BE49-F238E27FC236}">
                <a16:creationId xmlns:a16="http://schemas.microsoft.com/office/drawing/2014/main" id="{AA63B065-2328-C7BF-39FF-2FAB75A443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C7EA4B13-46D3-41EE-95DA-7B2100DE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1" y="1028700"/>
            <a:ext cx="4038600" cy="48006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EEEBE1-DC7B-4168-90C6-DB88876E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9" y="455015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3418E74-781F-419C-8C63-91C14AF8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mbo"/>
                <a:ea typeface="+mn-ea"/>
                <a:cs typeface="+mn-cs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B0F0D1C-98D5-4C46-961A-0E36168C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3E9C99B-47BB-461B-AEDE-0B227C5B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AA374D-A2A0-5446-76C7-AA5CD442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701" y="1398850"/>
            <a:ext cx="4038599" cy="2030150"/>
          </a:xfrm>
        </p:spPr>
        <p:txBody>
          <a:bodyPr>
            <a:normAutofit/>
          </a:bodyPr>
          <a:lstStyle/>
          <a:p>
            <a:r>
              <a:rPr lang="en-US" dirty="0"/>
              <a:t>Microsoft Viva connections + Adaptive Cards</a:t>
            </a:r>
          </a:p>
        </p:txBody>
      </p:sp>
    </p:spTree>
    <p:extLst>
      <p:ext uri="{BB962C8B-B14F-4D97-AF65-F5344CB8AC3E}">
        <p14:creationId xmlns:p14="http://schemas.microsoft.com/office/powerpoint/2010/main" val="3288700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31">
            <a:extLst>
              <a:ext uri="{FF2B5EF4-FFF2-40B4-BE49-F238E27FC236}">
                <a16:creationId xmlns:a16="http://schemas.microsoft.com/office/drawing/2014/main" id="{158E38A4-F699-490C-8D1F-E8AD332D9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44" name="Rectangle 33">
            <a:extLst>
              <a:ext uri="{FF2B5EF4-FFF2-40B4-BE49-F238E27FC236}">
                <a16:creationId xmlns:a16="http://schemas.microsoft.com/office/drawing/2014/main" id="{939C6AAB-48AC-41A3-95C2-6BF83715D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45" name="Rectangle 35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081" y="159026"/>
            <a:ext cx="11886519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C6F36F-F9C9-9004-50DC-4B841F7BA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1"/>
            <a:ext cx="5836920" cy="1288884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Viva/Connections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538F7-76C3-A64E-A510-A9FA2B835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529" y="2732545"/>
            <a:ext cx="5384169" cy="3232826"/>
          </a:xfrm>
        </p:spPr>
        <p:txBody>
          <a:bodyPr anchor="t">
            <a:norm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dirty="0"/>
              <a:t>Microsoft Viva is an employee experience platform that brings together communications, knowledge, learning, resources, and insights in the flow of work.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dirty="0"/>
              <a:t>Viva Connections is the gateway to company culture and communications.</a:t>
            </a:r>
          </a:p>
        </p:txBody>
      </p:sp>
      <p:grpSp>
        <p:nvGrpSpPr>
          <p:cNvPr id="46" name="Group 37">
            <a:extLst>
              <a:ext uri="{FF2B5EF4-FFF2-40B4-BE49-F238E27FC236}">
                <a16:creationId xmlns:a16="http://schemas.microsoft.com/office/drawing/2014/main" id="{073091F1-AA5A-47C6-9502-D5870A72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513418" y="2320171"/>
            <a:ext cx="867485" cy="115439"/>
            <a:chOff x="8910933" y="1861308"/>
            <a:chExt cx="867485" cy="115439"/>
          </a:xfrm>
        </p:grpSpPr>
        <p:sp>
          <p:nvSpPr>
            <p:cNvPr id="47" name="Rectangle 38">
              <a:extLst>
                <a:ext uri="{FF2B5EF4-FFF2-40B4-BE49-F238E27FC236}">
                  <a16:creationId xmlns:a16="http://schemas.microsoft.com/office/drawing/2014/main" id="{8085C4F7-6E91-4DF6-BB01-A46132BC3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Bembo"/>
                <a:ea typeface="+mn-ea"/>
                <a:cs typeface="+mn-cs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5476588-B9AD-4662-A085-8E4D91493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CDB34B3-D348-476E-BE7F-1139370F4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F7BAEF6-B33C-E529-38D4-54BDF701B81D}"/>
              </a:ext>
            </a:extLst>
          </p:cNvPr>
          <p:cNvGrpSpPr/>
          <p:nvPr/>
        </p:nvGrpSpPr>
        <p:grpSpPr>
          <a:xfrm>
            <a:off x="5854262" y="1812609"/>
            <a:ext cx="6931409" cy="3414548"/>
            <a:chOff x="3252899" y="1865683"/>
            <a:chExt cx="10454788" cy="487711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F0E4F0B-9ED6-4230-AA6B-A25CDC6AA8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22" t="6085" r="63923" b="7406"/>
            <a:stretch/>
          </p:blipFill>
          <p:spPr>
            <a:xfrm>
              <a:off x="5085363" y="1942361"/>
              <a:ext cx="1942758" cy="4182478"/>
            </a:xfrm>
            <a:prstGeom prst="roundRect">
              <a:avLst>
                <a:gd name="adj" fmla="val 12562"/>
              </a:avLst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F83C06-40EC-4FFF-ADDA-794D5F6705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302" t="6085" r="33643" b="7406"/>
            <a:stretch/>
          </p:blipFill>
          <p:spPr>
            <a:xfrm>
              <a:off x="7466041" y="1942361"/>
              <a:ext cx="1942758" cy="4182478"/>
            </a:xfrm>
            <a:prstGeom prst="roundRect">
              <a:avLst>
                <a:gd name="adj" fmla="val 12562"/>
              </a:avLst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526069B-7BF4-4FDA-8463-9E39AA8489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1923" t="6085" r="4022" b="7406"/>
            <a:stretch/>
          </p:blipFill>
          <p:spPr>
            <a:xfrm>
              <a:off x="9846718" y="1942361"/>
              <a:ext cx="1942758" cy="4182478"/>
            </a:xfrm>
            <a:prstGeom prst="roundRect">
              <a:avLst>
                <a:gd name="adj" fmla="val 12562"/>
              </a:avLst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7A4275C-DC74-4CBB-AF4A-09945FB60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3" r="4243"/>
            <a:stretch/>
          </p:blipFill>
          <p:spPr>
            <a:xfrm>
              <a:off x="3252899" y="1865683"/>
              <a:ext cx="5671117" cy="487711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ED4A8C-7649-499C-9910-9A8D91B42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3" r="4243"/>
            <a:stretch/>
          </p:blipFill>
          <p:spPr>
            <a:xfrm>
              <a:off x="8036570" y="1865684"/>
              <a:ext cx="5671117" cy="487711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E95726-F5CB-4FAF-9A13-75EAFBDE8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3" r="4243"/>
            <a:stretch/>
          </p:blipFill>
          <p:spPr>
            <a:xfrm>
              <a:off x="5655893" y="1865684"/>
              <a:ext cx="5671117" cy="4877111"/>
            </a:xfrm>
            <a:prstGeom prst="rect">
              <a:avLst/>
            </a:prstGeom>
          </p:spPr>
        </p:pic>
      </p:grpSp>
      <p:pic>
        <p:nvPicPr>
          <p:cNvPr id="14" name="Graphic 14">
            <a:extLst>
              <a:ext uri="{FF2B5EF4-FFF2-40B4-BE49-F238E27FC236}">
                <a16:creationId xmlns:a16="http://schemas.microsoft.com/office/drawing/2014/main" id="{06E2AE67-3C60-4C82-8B38-2C6DA8EF8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64124" y="718549"/>
            <a:ext cx="649794" cy="64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68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E29C7-2783-D6A8-A388-DA380A8A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Viva Connections Mobile + Adaptive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A74BB-CA6F-AFF5-F696-1B537961B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Viva Connections Dashboard experiences are powered by Adaptive Cards.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Dashboard on Mobile app integrates with React Native Adaptive Card SDK.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Strong partnership of more than 18 months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Collaboration on more than 100 features and bug fixes in the SDK</a:t>
            </a:r>
          </a:p>
          <a:p>
            <a:pPr marL="617220" lvl="1" indent="-342900"/>
            <a:r>
              <a:rPr lang="en-US" dirty="0"/>
              <a:t>Enabled critical Dashboard scenarios like theming and styling</a:t>
            </a:r>
          </a:p>
          <a:p>
            <a:pPr marL="617220" lvl="1" indent="-342900"/>
            <a:r>
              <a:rPr lang="en-US" dirty="0"/>
              <a:t>Platform/Libraries upgrades like React Native, </a:t>
            </a:r>
            <a:r>
              <a:rPr lang="en-US" dirty="0" err="1"/>
              <a:t>DateTimePicker</a:t>
            </a:r>
            <a:r>
              <a:rPr lang="en-US" dirty="0"/>
              <a:t>, Picker </a:t>
            </a:r>
            <a:r>
              <a:rPr lang="en-US" dirty="0" err="1"/>
              <a:t>etc</a:t>
            </a:r>
            <a:endParaRPr lang="en-US" dirty="0"/>
          </a:p>
          <a:p>
            <a:pPr marL="617220" lvl="1" indent="-342900"/>
            <a:r>
              <a:rPr lang="en-US" dirty="0"/>
              <a:t>Schema alignment for Containers, Column-Sets </a:t>
            </a:r>
            <a:r>
              <a:rPr lang="en-US" dirty="0" err="1"/>
              <a:t>etc</a:t>
            </a:r>
            <a:endParaRPr lang="en-US" dirty="0"/>
          </a:p>
          <a:p>
            <a:pPr marL="617220" lvl="1" indent="-342900"/>
            <a:r>
              <a:rPr lang="en-US" dirty="0"/>
              <a:t>A11y enhancements and support</a:t>
            </a:r>
          </a:p>
          <a:p>
            <a:pPr marL="617220" lvl="1" indent="-342900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0FE8EF6-59D0-B655-AF6D-41EF609A9BE6}"/>
              </a:ext>
            </a:extLst>
          </p:cNvPr>
          <p:cNvGrpSpPr/>
          <p:nvPr/>
        </p:nvGrpSpPr>
        <p:grpSpPr>
          <a:xfrm>
            <a:off x="7643005" y="1365907"/>
            <a:ext cx="5482098" cy="4765338"/>
            <a:chOff x="5854262" y="1812609"/>
            <a:chExt cx="3759888" cy="34145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7D016E7-00A4-07E4-F978-FEBC32909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22" t="6085" r="63923" b="7406"/>
            <a:stretch/>
          </p:blipFill>
          <p:spPr>
            <a:xfrm>
              <a:off x="7069165" y="1866293"/>
              <a:ext cx="1288027" cy="2928223"/>
            </a:xfrm>
            <a:prstGeom prst="roundRect">
              <a:avLst>
                <a:gd name="adj" fmla="val 12562"/>
              </a:avLst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15B167-B64E-87FC-4AA7-48B5F0F23A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3" r="4243"/>
            <a:stretch/>
          </p:blipFill>
          <p:spPr>
            <a:xfrm>
              <a:off x="5854262" y="1812609"/>
              <a:ext cx="3759888" cy="34145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8592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0F209-83A9-9D6B-E0E5-3CE548950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78130-7C51-9EF2-5589-E4FF6C01B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https://www.microsoft.com/en-us/videoplayer/embed/RE4Ukqm?autoplay=true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12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03BFF-4E50-AD64-D585-080913C6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237F7-151D-27AC-00DC-2691A7E54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>
                <a:hlinkClick r:id="rId2"/>
              </a:rPr>
              <a:t>Viva Connections Employee Communication Solution | Microsoft Viva</a:t>
            </a:r>
            <a:endParaRPr lang="en-IN">
              <a:hlinkClick r:id="rId3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aka.ms/Viva/Connections/Platform</a:t>
            </a: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Adaptive Card Extension Design Gallery (</a:t>
            </a:r>
            <a:r>
              <a:rPr lang="en-IN" dirty="0">
                <a:hlinkClick r:id="rId4"/>
              </a:rPr>
              <a:t>Microsoft AppSource</a:t>
            </a:r>
            <a:r>
              <a:rPr lang="en-IN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712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29DAC-4BF0-CBF7-1DC4-E33C4A8C5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244413"/>
            <a:ext cx="10691265" cy="6763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Univers Condensed"/>
              </a:rPr>
              <a:t>Agenda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EB311-EC94-4E57-9954-36F48A25D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126D3-54FC-4DFD-95CE-4E31E12E0634}" type="datetime1">
              <a:rPr lang="en-US" smtClean="0"/>
              <a:pPr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8C5B4-26FD-4327-8DDE-47DDD37B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5C5EC5-8DDA-473A-8063-DAEDA959A1F1}"/>
              </a:ext>
            </a:extLst>
          </p:cNvPr>
          <p:cNvSpPr/>
          <p:nvPr/>
        </p:nvSpPr>
        <p:spPr>
          <a:xfrm>
            <a:off x="800100" y="986420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DE91EC-027C-46C4-9471-47463A42B932}"/>
              </a:ext>
            </a:extLst>
          </p:cNvPr>
          <p:cNvSpPr/>
          <p:nvPr/>
        </p:nvSpPr>
        <p:spPr>
          <a:xfrm>
            <a:off x="1048048" y="986420"/>
            <a:ext cx="10343852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09F4A9-53ED-4F94-9E98-782FD9F20508}"/>
              </a:ext>
            </a:extLst>
          </p:cNvPr>
          <p:cNvSpPr txBox="1"/>
          <p:nvPr/>
        </p:nvSpPr>
        <p:spPr>
          <a:xfrm>
            <a:off x="1169968" y="1014965"/>
            <a:ext cx="2547492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Quick recap about Adaptive card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2E1013-E2A0-4C3C-8AD7-58FA81531F3A}"/>
              </a:ext>
            </a:extLst>
          </p:cNvPr>
          <p:cNvSpPr/>
          <p:nvPr/>
        </p:nvSpPr>
        <p:spPr>
          <a:xfrm>
            <a:off x="800100" y="1426568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5FD5A2-A248-4812-89DD-0A26B57A3DBD}"/>
              </a:ext>
            </a:extLst>
          </p:cNvPr>
          <p:cNvSpPr/>
          <p:nvPr/>
        </p:nvSpPr>
        <p:spPr>
          <a:xfrm>
            <a:off x="1048048" y="1426568"/>
            <a:ext cx="10343852" cy="84165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203C45-22C9-43B3-9AFA-63220995AD44}"/>
              </a:ext>
            </a:extLst>
          </p:cNvPr>
          <p:cNvSpPr txBox="1"/>
          <p:nvPr/>
        </p:nvSpPr>
        <p:spPr>
          <a:xfrm>
            <a:off x="1169968" y="1424336"/>
            <a:ext cx="2898550" cy="815608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400" dirty="0">
                <a:latin typeface="Univers Condensed"/>
              </a:rPr>
              <a:t>React Native Adaptive card deep dive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Univers Condensed"/>
              </a:rPr>
              <a:t>Our Motivation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Univers Condensed"/>
              </a:rPr>
              <a:t>Implementation details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25D430-1E89-4A4D-A7A2-A442E955A6F9}"/>
              </a:ext>
            </a:extLst>
          </p:cNvPr>
          <p:cNvSpPr/>
          <p:nvPr/>
        </p:nvSpPr>
        <p:spPr>
          <a:xfrm>
            <a:off x="800100" y="2348547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B6B5F59-F726-4123-8253-29D224B948BD}"/>
              </a:ext>
            </a:extLst>
          </p:cNvPr>
          <p:cNvSpPr/>
          <p:nvPr/>
        </p:nvSpPr>
        <p:spPr>
          <a:xfrm>
            <a:off x="1048048" y="2348547"/>
            <a:ext cx="10343852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C22ABC-C7A1-41D3-9C5D-C4B0FD5E10B1}"/>
              </a:ext>
            </a:extLst>
          </p:cNvPr>
          <p:cNvSpPr txBox="1"/>
          <p:nvPr/>
        </p:nvSpPr>
        <p:spPr>
          <a:xfrm>
            <a:off x="1169968" y="2377539"/>
            <a:ext cx="3765774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How to integrate RN adaptive card with your app?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A2A4FB-20A5-46A3-BD2D-7EC8BC144429}"/>
              </a:ext>
            </a:extLst>
          </p:cNvPr>
          <p:cNvSpPr/>
          <p:nvPr/>
        </p:nvSpPr>
        <p:spPr>
          <a:xfrm>
            <a:off x="800100" y="2793098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02E780-F42F-4FED-ADE6-7658DBC76901}"/>
              </a:ext>
            </a:extLst>
          </p:cNvPr>
          <p:cNvSpPr/>
          <p:nvPr/>
        </p:nvSpPr>
        <p:spPr>
          <a:xfrm>
            <a:off x="1048048" y="2793098"/>
            <a:ext cx="10343852" cy="36576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C98CAD-B4B9-4D57-A68E-67EEF9953600}"/>
              </a:ext>
            </a:extLst>
          </p:cNvPr>
          <p:cNvSpPr txBox="1"/>
          <p:nvPr/>
        </p:nvSpPr>
        <p:spPr>
          <a:xfrm>
            <a:off x="1169968" y="2822090"/>
            <a:ext cx="4636206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How can you extend RN adaptive card component in RN way?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4547674-5E05-44AD-81B7-020E3977C0D4}"/>
              </a:ext>
            </a:extLst>
          </p:cNvPr>
          <p:cNvSpPr/>
          <p:nvPr/>
        </p:nvSpPr>
        <p:spPr>
          <a:xfrm>
            <a:off x="800100" y="3236483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8EAFEB6-7EA3-4869-9E2B-5D7A5BC1ADBC}"/>
              </a:ext>
            </a:extLst>
          </p:cNvPr>
          <p:cNvSpPr/>
          <p:nvPr/>
        </p:nvSpPr>
        <p:spPr>
          <a:xfrm>
            <a:off x="1048048" y="3236482"/>
            <a:ext cx="10343852" cy="10807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F07791-A444-478D-8820-F7AE490808D7}"/>
              </a:ext>
            </a:extLst>
          </p:cNvPr>
          <p:cNvSpPr txBox="1"/>
          <p:nvPr/>
        </p:nvSpPr>
        <p:spPr>
          <a:xfrm>
            <a:off x="1169969" y="3218862"/>
            <a:ext cx="7120592" cy="1031051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400" dirty="0">
                <a:latin typeface="Univers Condensed"/>
              </a:rPr>
              <a:t>Showcase of few app uses RN adaptive card SDK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Univers Condensed"/>
              </a:rPr>
              <a:t>Microsoft Viva Connections app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Univers Condensed"/>
              </a:rPr>
              <a:t>E-commerce –MS Luis based chatbot to reduce customer care queries and chat-based shopping experience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FE929FA-A253-4792-ABE5-ABC6959F21D1}"/>
              </a:ext>
            </a:extLst>
          </p:cNvPr>
          <p:cNvSpPr/>
          <p:nvPr/>
        </p:nvSpPr>
        <p:spPr>
          <a:xfrm>
            <a:off x="800100" y="4386754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4ECCA26-C929-48B0-A295-A234F22BE0D2}"/>
              </a:ext>
            </a:extLst>
          </p:cNvPr>
          <p:cNvSpPr/>
          <p:nvPr/>
        </p:nvSpPr>
        <p:spPr>
          <a:xfrm>
            <a:off x="1048048" y="4387673"/>
            <a:ext cx="10343852" cy="36576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291955-3659-4B92-AB2E-14F2399E3AF3}"/>
              </a:ext>
            </a:extLst>
          </p:cNvPr>
          <p:cNvSpPr txBox="1"/>
          <p:nvPr/>
        </p:nvSpPr>
        <p:spPr>
          <a:xfrm>
            <a:off x="1169968" y="4415299"/>
            <a:ext cx="941283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Road-Map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529F05-4CC5-451F-A9BB-B24CE78FA26F}"/>
              </a:ext>
            </a:extLst>
          </p:cNvPr>
          <p:cNvSpPr/>
          <p:nvPr/>
        </p:nvSpPr>
        <p:spPr>
          <a:xfrm>
            <a:off x="800100" y="4838529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70A5DB8-4F72-4B01-9259-261B11673465}"/>
              </a:ext>
            </a:extLst>
          </p:cNvPr>
          <p:cNvSpPr/>
          <p:nvPr/>
        </p:nvSpPr>
        <p:spPr>
          <a:xfrm>
            <a:off x="1048048" y="4839448"/>
            <a:ext cx="10343852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26EFA47-730E-4499-8F8F-E5490A2C9DAB}"/>
              </a:ext>
            </a:extLst>
          </p:cNvPr>
          <p:cNvSpPr txBox="1"/>
          <p:nvPr/>
        </p:nvSpPr>
        <p:spPr>
          <a:xfrm>
            <a:off x="1169968" y="4867074"/>
            <a:ext cx="443102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Where to start to Contribute for the RN Adaptive card OSS?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773AA20-5D2C-4929-A0A8-6B48D0082487}"/>
              </a:ext>
            </a:extLst>
          </p:cNvPr>
          <p:cNvSpPr/>
          <p:nvPr/>
        </p:nvSpPr>
        <p:spPr>
          <a:xfrm>
            <a:off x="800100" y="5281914"/>
            <a:ext cx="149024" cy="36576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DBCEFB-783E-4813-804F-DDE6A474CDAC}"/>
              </a:ext>
            </a:extLst>
          </p:cNvPr>
          <p:cNvSpPr/>
          <p:nvPr/>
        </p:nvSpPr>
        <p:spPr>
          <a:xfrm>
            <a:off x="1048048" y="5282833"/>
            <a:ext cx="10343852" cy="36576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Univers Condensed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56E1719-4949-4AD3-8C89-207777576CF3}"/>
              </a:ext>
            </a:extLst>
          </p:cNvPr>
          <p:cNvSpPr txBox="1"/>
          <p:nvPr/>
        </p:nvSpPr>
        <p:spPr>
          <a:xfrm>
            <a:off x="1169968" y="5310459"/>
            <a:ext cx="522900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lang="en-US" sz="1400" dirty="0">
                <a:latin typeface="Univers Condensed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8796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DA43-FCF7-3DFE-42CC-E46D9D8E7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LUIS – based chatbot for E-Commerce customer service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A5D0D-D697-4665-963C-8D5666427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9D214-0894-4C6E-8455-6050FC9F0AD4}" type="datetime1">
              <a:rPr lang="en-US" smtClean="0"/>
              <a:t>8/10/22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E6953-EA0B-4D08-ADAE-DFED0531E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20</a:t>
            </a:fld>
            <a:endParaRPr lang="en-US"/>
          </a:p>
        </p:txBody>
      </p:sp>
      <p:pic>
        <p:nvPicPr>
          <p:cNvPr id="3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9AA7556-01C6-45DF-EF0A-181971A1F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614" y="1616015"/>
            <a:ext cx="2145784" cy="4448628"/>
          </a:xfrm>
          <a:prstGeom prst="rect">
            <a:avLst/>
          </a:prstGeom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9933CBE-E04C-7F1F-435A-A0F1C3FB6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536" y="1618343"/>
            <a:ext cx="2138527" cy="444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93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C878-B4F3-5395-7136-B82A8181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To Contribute,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28FFD-1B5B-3E12-BFFB-349624F6C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  <a:hlinkClick r:id="rId3"/>
              </a:rPr>
              <a:t>Submit bugs</a:t>
            </a:r>
            <a:r>
              <a:rPr lang="en-US" dirty="0">
                <a:latin typeface="Univers Condensed"/>
                <a:ea typeface="+mn-lt"/>
                <a:cs typeface="+mn-lt"/>
              </a:rPr>
              <a:t> and help us verify fixes as they are checked in.</a:t>
            </a:r>
            <a:endParaRPr lang="en-US" dirty="0">
              <a:latin typeface="Univers Condensed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</a:rPr>
              <a:t>Review the </a:t>
            </a:r>
            <a:r>
              <a:rPr lang="en-US" dirty="0">
                <a:latin typeface="Univers Condensed"/>
                <a:ea typeface="+mn-lt"/>
                <a:cs typeface="+mn-lt"/>
                <a:hlinkClick r:id="rId4"/>
              </a:rPr>
              <a:t>source code changes</a:t>
            </a:r>
            <a:r>
              <a:rPr lang="en-US" dirty="0">
                <a:latin typeface="Univers Condensed"/>
                <a:ea typeface="+mn-lt"/>
                <a:cs typeface="+mn-lt"/>
              </a:rPr>
              <a:t>.</a:t>
            </a:r>
            <a:endParaRPr lang="en-US" dirty="0">
              <a:latin typeface="Univers Condensed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Univers Condensed"/>
                <a:ea typeface="+mn-lt"/>
                <a:cs typeface="+mn-lt"/>
                <a:hlinkClick r:id="rId5"/>
              </a:rPr>
              <a:t>Contribute bug fixes</a:t>
            </a:r>
            <a:r>
              <a:rPr lang="en-US" dirty="0">
                <a:latin typeface="Univers Condensed"/>
                <a:ea typeface="+mn-lt"/>
                <a:cs typeface="+mn-lt"/>
              </a:rPr>
              <a:t>.</a:t>
            </a:r>
            <a:endParaRPr lang="en-US" dirty="0">
              <a:latin typeface="Univers Condensed"/>
            </a:endParaRPr>
          </a:p>
          <a:p>
            <a:pPr indent="0">
              <a:buNone/>
            </a:pPr>
            <a:r>
              <a:rPr lang="en-US" dirty="0">
                <a:latin typeface="Univers Condensed"/>
                <a:ea typeface="+mn-lt"/>
                <a:cs typeface="+mn-lt"/>
              </a:rPr>
              <a:t>This project has adopted the </a:t>
            </a:r>
            <a:r>
              <a:rPr lang="en-US" dirty="0">
                <a:latin typeface="Univers Condensed"/>
                <a:ea typeface="+mn-lt"/>
                <a:cs typeface="+mn-lt"/>
                <a:hlinkClick r:id="rId6"/>
              </a:rPr>
              <a:t>Microsoft Open-Source Code of Conduct</a:t>
            </a:r>
            <a:r>
              <a:rPr lang="en-US" dirty="0">
                <a:latin typeface="Univers Condensed"/>
                <a:ea typeface="+mn-lt"/>
                <a:cs typeface="+mn-lt"/>
              </a:rPr>
              <a:t>. For more information see the </a:t>
            </a:r>
            <a:r>
              <a:rPr lang="en-US" dirty="0">
                <a:latin typeface="Univers Condensed"/>
                <a:ea typeface="+mn-lt"/>
                <a:cs typeface="+mn-lt"/>
                <a:hlinkClick r:id="rId7"/>
              </a:rPr>
              <a:t>Code of Conduct FAQ</a:t>
            </a:r>
            <a:endParaRPr lang="en-US" dirty="0">
              <a:latin typeface="Univers Condensed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ED8EC-CB4C-44FC-B206-EEAB05B3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11B01-C0EB-47BC-9ED1-D1954F59C828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53556-FEAF-4039-B896-FB448EEE0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72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3C23C-0D06-89E8-1798-50BF889CC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Contributors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86D4D8B-297C-48F3-8F87-04AA8D28A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6458" y="2035391"/>
            <a:ext cx="1424795" cy="1424795"/>
          </a:xfrm>
          <a:prstGeom prst="ellipse">
            <a:avLst/>
          </a:prstGeom>
          <a:ln w="5715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6" descr="A picture containing person, person, indoor, posing&#10;&#10;Description automatically generated">
            <a:extLst>
              <a:ext uri="{FF2B5EF4-FFF2-40B4-BE49-F238E27FC236}">
                <a16:creationId xmlns:a16="http://schemas.microsoft.com/office/drawing/2014/main" id="{30FD0399-CF9B-0319-B83F-B3EEE2951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724" y="2034822"/>
            <a:ext cx="1428378" cy="1405818"/>
          </a:xfrm>
          <a:prstGeom prst="ellipse">
            <a:avLst/>
          </a:prstGeom>
          <a:ln w="5715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1E5F4FAE-4591-A10C-54E1-B172903A1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647" y="1983442"/>
            <a:ext cx="1426884" cy="1426883"/>
          </a:xfrm>
          <a:prstGeom prst="ellipse">
            <a:avLst/>
          </a:prstGeom>
          <a:ln w="5715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323065B-F9FB-E6FD-DEA1-D9BC2BF88E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7929" y="1960282"/>
            <a:ext cx="1450789" cy="1450789"/>
          </a:xfrm>
          <a:prstGeom prst="ellipse">
            <a:avLst/>
          </a:prstGeom>
          <a:ln w="5715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9" descr="A picture containing person, person, sky, wall&#10;&#10;Description automatically generated">
            <a:extLst>
              <a:ext uri="{FF2B5EF4-FFF2-40B4-BE49-F238E27FC236}">
                <a16:creationId xmlns:a16="http://schemas.microsoft.com/office/drawing/2014/main" id="{45EEE277-45DD-8D76-C79C-3A884E5250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5253" y="1941606"/>
            <a:ext cx="1488141" cy="1488141"/>
          </a:xfrm>
          <a:prstGeom prst="ellipse">
            <a:avLst/>
          </a:prstGeom>
          <a:ln w="57150" cap="rnd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46C153-588F-00B7-43BB-0A5D9C455D3E}"/>
              </a:ext>
            </a:extLst>
          </p:cNvPr>
          <p:cNvSpPr txBox="1"/>
          <p:nvPr/>
        </p:nvSpPr>
        <p:spPr>
          <a:xfrm>
            <a:off x="9715499" y="3683000"/>
            <a:ext cx="186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24292F"/>
                </a:solidFill>
                <a:latin typeface="Univers Condensed"/>
                <a:ea typeface="-apple-system"/>
                <a:cs typeface="-apple-system"/>
              </a:rPr>
              <a:t>Pragadeesh Kanagavel</a:t>
            </a:r>
            <a:br>
              <a:rPr lang="en-US" sz="1200" dirty="0">
                <a:latin typeface="Univers Condensed"/>
              </a:rPr>
            </a:br>
            <a:r>
              <a:rPr lang="en-US" sz="1200" dirty="0">
                <a:solidFill>
                  <a:srgbClr val="24292F"/>
                </a:solidFill>
                <a:latin typeface="Univers Condensed"/>
                <a:ea typeface="-apple-system"/>
                <a:cs typeface="-apple-system"/>
                <a:hlinkClick r:id="rId7"/>
              </a:rPr>
              <a:t>pragadeeshk</a:t>
            </a:r>
            <a:endParaRPr lang="en-US" sz="1200" dirty="0">
              <a:latin typeface="Univers Condense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C76139-7F4C-C36E-57A0-881EBD9EB483}"/>
              </a:ext>
            </a:extLst>
          </p:cNvPr>
          <p:cNvSpPr txBox="1"/>
          <p:nvPr/>
        </p:nvSpPr>
        <p:spPr>
          <a:xfrm>
            <a:off x="7429499" y="3683000"/>
            <a:ext cx="186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24292F"/>
                </a:solidFill>
                <a:latin typeface="Univers Condensed"/>
              </a:rPr>
              <a:t>Vasanthakumar S</a:t>
            </a:r>
            <a:br>
              <a:rPr lang="en-US" sz="1200" b="1" dirty="0">
                <a:latin typeface="Univers Condensed"/>
              </a:rPr>
            </a:br>
            <a:r>
              <a:rPr lang="en-US" sz="1200" dirty="0">
                <a:solidFill>
                  <a:srgbClr val="24292F"/>
                </a:solidFill>
                <a:latin typeface="Univers Condensed"/>
                <a:hlinkClick r:id="rId8"/>
              </a:rPr>
              <a:t>vasanth-s</a:t>
            </a:r>
            <a:endParaRPr lang="en-US" sz="1200" dirty="0">
              <a:latin typeface="Univers Condense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CAF00-3C78-133D-9BFD-B649E71EB5A1}"/>
              </a:ext>
            </a:extLst>
          </p:cNvPr>
          <p:cNvSpPr txBox="1"/>
          <p:nvPr/>
        </p:nvSpPr>
        <p:spPr>
          <a:xfrm>
            <a:off x="5203263" y="3683000"/>
            <a:ext cx="186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>
                <a:solidFill>
                  <a:srgbClr val="24292F"/>
                </a:solidFill>
                <a:latin typeface="Univers Condensed"/>
              </a:rPr>
              <a:t>Ibrahim Sulaiman</a:t>
            </a:r>
            <a:endParaRPr lang="en-US" sz="1200">
              <a:solidFill>
                <a:srgbClr val="24292F"/>
              </a:solidFill>
              <a:latin typeface="Univers Condensed"/>
              <a:hlinkClick r:id="" action="ppaction://noaction"/>
            </a:endParaRPr>
          </a:p>
          <a:p>
            <a:pPr algn="ctr"/>
            <a:r>
              <a:rPr lang="en-US" sz="1200" dirty="0">
                <a:solidFill>
                  <a:srgbClr val="24292F"/>
                </a:solidFill>
                <a:latin typeface="Univers Condensed"/>
                <a:hlinkClick r:id="rId9"/>
              </a:rPr>
              <a:t>ibrahimsulai</a:t>
            </a:r>
            <a:endParaRPr lang="en-US" sz="1200" dirty="0">
              <a:solidFill>
                <a:srgbClr val="24292F"/>
              </a:solidFill>
              <a:latin typeface="Univers Condensed"/>
              <a:ea typeface="+mn-lt"/>
              <a:cs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66615-C4B8-115A-BA6F-71C3781191EA}"/>
              </a:ext>
            </a:extLst>
          </p:cNvPr>
          <p:cNvSpPr txBox="1"/>
          <p:nvPr/>
        </p:nvSpPr>
        <p:spPr>
          <a:xfrm>
            <a:off x="2932204" y="3682999"/>
            <a:ext cx="186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24292F"/>
                </a:solidFill>
                <a:latin typeface="Univers Condensed"/>
              </a:rPr>
              <a:t>Vivek </a:t>
            </a:r>
            <a:r>
              <a:rPr lang="en-US" sz="1200" b="1" dirty="0" err="1">
                <a:solidFill>
                  <a:srgbClr val="24292F"/>
                </a:solidFill>
                <a:latin typeface="Univers Condensed"/>
              </a:rPr>
              <a:t>Kozhisser</a:t>
            </a:r>
            <a:r>
              <a:rPr lang="en-US" sz="1200" b="1" dirty="0" err="1">
                <a:solidFill>
                  <a:srgbClr val="24292F"/>
                </a:solidFill>
                <a:latin typeface="Univers Condensed"/>
                <a:ea typeface="+mn-lt"/>
                <a:cs typeface="+mn-lt"/>
              </a:rPr>
              <a:t>i</a:t>
            </a:r>
            <a:endParaRPr lang="en-US" sz="1200" b="1" dirty="0">
              <a:solidFill>
                <a:srgbClr val="24292F"/>
              </a:solidFill>
              <a:latin typeface="Univers Condensed"/>
              <a:ea typeface="+mn-lt"/>
              <a:cs typeface="+mn-lt"/>
            </a:endParaRPr>
          </a:p>
          <a:p>
            <a:pPr algn="ctr"/>
            <a:r>
              <a:rPr lang="en-US" sz="1200" dirty="0">
                <a:solidFill>
                  <a:srgbClr val="24292F"/>
                </a:solidFill>
                <a:latin typeface="Univers Condensed"/>
                <a:ea typeface="+mn-lt"/>
                <a:cs typeface="+mn-lt"/>
                <a:hlinkClick r:id="rId10"/>
              </a:rPr>
              <a:t>vivekvijayakrishnan</a:t>
            </a:r>
            <a:endParaRPr lang="en-US" sz="1200" dirty="0">
              <a:solidFill>
                <a:srgbClr val="24292F"/>
              </a:solidFill>
              <a:latin typeface="Univers Condense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70BE98-7635-B948-13C3-987647F6CE29}"/>
              </a:ext>
            </a:extLst>
          </p:cNvPr>
          <p:cNvSpPr txBox="1"/>
          <p:nvPr/>
        </p:nvSpPr>
        <p:spPr>
          <a:xfrm>
            <a:off x="702234" y="3682999"/>
            <a:ext cx="186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24292F"/>
                </a:solidFill>
                <a:latin typeface="Univers Condensed"/>
              </a:rPr>
              <a:t>Balaji Rajendran</a:t>
            </a:r>
            <a:br>
              <a:rPr lang="en-US" sz="1200" dirty="0">
                <a:latin typeface="Univers Condensed"/>
              </a:rPr>
            </a:br>
            <a:r>
              <a:rPr lang="en-US" sz="1200" dirty="0">
                <a:solidFill>
                  <a:srgbClr val="24292F"/>
                </a:solidFill>
                <a:latin typeface="Univers Condensed"/>
                <a:hlinkClick r:id="rId11"/>
              </a:rPr>
              <a:t>BalajiR</a:t>
            </a:r>
            <a:endParaRPr lang="en-US" sz="1200" dirty="0">
              <a:latin typeface="Univers Condensed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BDF8DE-40C6-43FC-B87D-E73B0ACE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1B1BE-3A32-4C71-9AAE-ACF688919683}" type="datetime1">
              <a:rPr lang="en-US" smtClean="0"/>
              <a:t>8/10/22</a:t>
            </a:fld>
            <a:endParaRPr lang="en-US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541C62F-B7A5-49F0-8A23-581F9FFC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978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E444-9950-88BB-C1A6-75F88ED9D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Thank 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DCA1-E0B1-7A6E-75F6-21BB8BE8C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Do check our other contribution Pic2Card</a:t>
            </a:r>
          </a:p>
          <a:p>
            <a:pPr marL="0" indent="0">
              <a:buNone/>
            </a:pPr>
            <a:r>
              <a:rPr lang="en-US" b="1" dirty="0"/>
              <a:t>GitHub:</a:t>
            </a:r>
            <a:r>
              <a:rPr lang="en-US" dirty="0"/>
              <a:t> </a:t>
            </a:r>
            <a:r>
              <a:rPr lang="en-US" dirty="0">
                <a:ea typeface="+mn-lt"/>
                <a:cs typeface="+mn-lt"/>
              </a:rPr>
              <a:t>https://github.com/BigThinkcode/AdaptiveCards/tree/fork-main/source/pic2card</a:t>
            </a:r>
          </a:p>
          <a:p>
            <a:pPr marL="0" indent="0">
              <a:buNone/>
            </a:pPr>
            <a:r>
              <a:rPr lang="en-US" b="1" dirty="0"/>
              <a:t>To know more:</a:t>
            </a:r>
            <a:r>
              <a:rPr lang="en-US" dirty="0"/>
              <a:t> </a:t>
            </a:r>
            <a:r>
              <a:rPr lang="en-US" dirty="0">
                <a:ea typeface="+mn-lt"/>
                <a:cs typeface="+mn-lt"/>
              </a:rPr>
              <a:t>https://adaptivecards.io/blog/2020/Community-Call-November/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5E98C-E74E-67C1-5EE0-E058CAD16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A425-1D3F-485E-A147-6D3F64668A4D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540E74-50AA-EA00-031B-FCB1B8D7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2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C878-B4F3-5395-7136-B82A8181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Motivation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29A184-7660-487D-8E40-5A3251DE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F93E1-10A1-4996-B671-A8305657CB3F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49470F-7170-475C-BE9C-8E29241DC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A7E3F-C8FC-461D-8CF4-2CC75576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4D76-C799-4E94-A26A-5665ED58CFBC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84D88-FFBF-4A50-AD42-3EA05F842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4</a:t>
            </a:fld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06258D-D254-43A3-9C6B-8D482811EBE2}"/>
              </a:ext>
            </a:extLst>
          </p:cNvPr>
          <p:cNvGrpSpPr/>
          <p:nvPr/>
        </p:nvGrpSpPr>
        <p:grpSpPr>
          <a:xfrm>
            <a:off x="2044053" y="893736"/>
            <a:ext cx="8103894" cy="4621438"/>
            <a:chOff x="2815118" y="1097280"/>
            <a:chExt cx="8103894" cy="489575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DC1DAE-A7B6-49E6-9E2B-CEB9EE9BF3B9}"/>
                </a:ext>
              </a:extLst>
            </p:cNvPr>
            <p:cNvSpPr/>
            <p:nvPr/>
          </p:nvSpPr>
          <p:spPr>
            <a:xfrm>
              <a:off x="4366455" y="1097280"/>
              <a:ext cx="6299200" cy="2119670"/>
            </a:xfrm>
            <a:prstGeom prst="rect">
              <a:avLst/>
            </a:prstGeom>
            <a:solidFill>
              <a:srgbClr val="FF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Univers Condensed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D190E10-BF96-4F58-8225-974389FC5D29}"/>
                </a:ext>
              </a:extLst>
            </p:cNvPr>
            <p:cNvSpPr/>
            <p:nvPr/>
          </p:nvSpPr>
          <p:spPr>
            <a:xfrm>
              <a:off x="4513581" y="1259393"/>
              <a:ext cx="2710201" cy="7452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React Native Renderer for Android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D3C1751-7266-414B-9EDE-D808FCBCDD37}"/>
                </a:ext>
              </a:extLst>
            </p:cNvPr>
            <p:cNvSpPr/>
            <p:nvPr/>
          </p:nvSpPr>
          <p:spPr>
            <a:xfrm>
              <a:off x="7744461" y="1259393"/>
              <a:ext cx="2710201" cy="7452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React Native Renderer for iOS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AD42B4-6132-4FE9-8E12-75CBFFAE639B}"/>
                </a:ext>
              </a:extLst>
            </p:cNvPr>
            <p:cNvSpPr/>
            <p:nvPr/>
          </p:nvSpPr>
          <p:spPr>
            <a:xfrm>
              <a:off x="4513581" y="2322224"/>
              <a:ext cx="2710201" cy="7452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Android Wrapper Native Module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425FC81-21F7-4A69-AFC0-5CEF07AF194D}"/>
                </a:ext>
              </a:extLst>
            </p:cNvPr>
            <p:cNvSpPr/>
            <p:nvPr/>
          </p:nvSpPr>
          <p:spPr>
            <a:xfrm>
              <a:off x="7744461" y="2322224"/>
              <a:ext cx="2710201" cy="7452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iOS Wrapper Native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D78B495-6A35-4400-8AA1-6AFD550D402B}"/>
                </a:ext>
              </a:extLst>
            </p:cNvPr>
            <p:cNvCxnSpPr>
              <a:stCxn id="6" idx="2"/>
              <a:endCxn id="8" idx="0"/>
            </p:cNvCxnSpPr>
            <p:nvPr/>
          </p:nvCxnSpPr>
          <p:spPr>
            <a:xfrm>
              <a:off x="5868682" y="2004596"/>
              <a:ext cx="0" cy="317628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B05A57D-4A49-48D8-AB2F-44341F3288B7}"/>
                </a:ext>
              </a:extLst>
            </p:cNvPr>
            <p:cNvCxnSpPr>
              <a:stCxn id="7" idx="2"/>
              <a:endCxn id="9" idx="0"/>
            </p:cNvCxnSpPr>
            <p:nvPr/>
          </p:nvCxnSpPr>
          <p:spPr>
            <a:xfrm>
              <a:off x="9099562" y="2004596"/>
              <a:ext cx="0" cy="317628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418734-7D1C-4158-BF9B-72213D66F8AF}"/>
                </a:ext>
              </a:extLst>
            </p:cNvPr>
            <p:cNvSpPr/>
            <p:nvPr/>
          </p:nvSpPr>
          <p:spPr>
            <a:xfrm>
              <a:off x="4366455" y="3704906"/>
              <a:ext cx="6299200" cy="58229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Univers Condensed"/>
                </a:rPr>
                <a:t>React Native Bridge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AE3720-3762-42CF-A9FD-AE5264766EE0}"/>
                </a:ext>
              </a:extLst>
            </p:cNvPr>
            <p:cNvSpPr/>
            <p:nvPr/>
          </p:nvSpPr>
          <p:spPr>
            <a:xfrm>
              <a:off x="4351022" y="4775158"/>
              <a:ext cx="6299200" cy="1217880"/>
            </a:xfrm>
            <a:prstGeom prst="rect">
              <a:avLst/>
            </a:prstGeom>
            <a:solidFill>
              <a:srgbClr val="FF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Univers Condensed"/>
                </a:rPr>
                <a:t>Adaptive Cards JS module Wrapper</a:t>
              </a: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32F4A3-0FBC-4CDC-A6D2-12F0C7994FA6}"/>
                </a:ext>
              </a:extLst>
            </p:cNvPr>
            <p:cNvSpPr/>
            <p:nvPr/>
          </p:nvSpPr>
          <p:spPr>
            <a:xfrm>
              <a:off x="5852644" y="3060552"/>
              <a:ext cx="0" cy="635477"/>
            </a:xfrm>
            <a:custGeom>
              <a:avLst/>
              <a:gdLst>
                <a:gd name="connsiteX0" fmla="*/ 0 w 0"/>
                <a:gd name="connsiteY0" fmla="*/ 0 h 694481"/>
                <a:gd name="connsiteX1" fmla="*/ 0 w 0"/>
                <a:gd name="connsiteY1" fmla="*/ 694481 h 694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94481">
                  <a:moveTo>
                    <a:pt x="0" y="0"/>
                  </a:moveTo>
                  <a:lnTo>
                    <a:pt x="0" y="694481"/>
                  </a:lnTo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latin typeface="Univers Condensed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2CE6FF5-783B-48EE-A88A-713FB1D8C49A}"/>
                </a:ext>
              </a:extLst>
            </p:cNvPr>
            <p:cNvSpPr/>
            <p:nvPr/>
          </p:nvSpPr>
          <p:spPr>
            <a:xfrm>
              <a:off x="5868681" y="3049960"/>
              <a:ext cx="0" cy="656659"/>
            </a:xfrm>
            <a:custGeom>
              <a:avLst/>
              <a:gdLst>
                <a:gd name="connsiteX0" fmla="*/ 0 w 0"/>
                <a:gd name="connsiteY0" fmla="*/ 0 h 717630"/>
                <a:gd name="connsiteX1" fmla="*/ 0 w 0"/>
                <a:gd name="connsiteY1" fmla="*/ 717630 h 71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17630">
                  <a:moveTo>
                    <a:pt x="0" y="0"/>
                  </a:moveTo>
                  <a:lnTo>
                    <a:pt x="0" y="717630"/>
                  </a:lnTo>
                </a:path>
              </a:pathLst>
            </a:cu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latin typeface="Univers Condensed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FD490E0-98A0-45C9-8355-93D8A99BEC44}"/>
                </a:ext>
              </a:extLst>
            </p:cNvPr>
            <p:cNvSpPr/>
            <p:nvPr/>
          </p:nvSpPr>
          <p:spPr>
            <a:xfrm>
              <a:off x="9099561" y="3049960"/>
              <a:ext cx="0" cy="656659"/>
            </a:xfrm>
            <a:custGeom>
              <a:avLst/>
              <a:gdLst>
                <a:gd name="connsiteX0" fmla="*/ 0 w 0"/>
                <a:gd name="connsiteY0" fmla="*/ 0 h 717630"/>
                <a:gd name="connsiteX1" fmla="*/ 0 w 0"/>
                <a:gd name="connsiteY1" fmla="*/ 717630 h 71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17630">
                  <a:moveTo>
                    <a:pt x="0" y="0"/>
                  </a:moveTo>
                  <a:lnTo>
                    <a:pt x="0" y="717630"/>
                  </a:lnTo>
                </a:path>
              </a:pathLst>
            </a:cu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latin typeface="Univers Condensed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950CECD-E293-43CE-BA1E-34A2A2B80DC7}"/>
                </a:ext>
              </a:extLst>
            </p:cNvPr>
            <p:cNvCxnSpPr>
              <a:stCxn id="17" idx="2"/>
              <a:endCxn id="18" idx="0"/>
            </p:cNvCxnSpPr>
            <p:nvPr/>
          </p:nvCxnSpPr>
          <p:spPr>
            <a:xfrm flipH="1">
              <a:off x="7500622" y="4287201"/>
              <a:ext cx="15433" cy="487957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3FAF1FA-1998-4756-B866-771E2C16A52A}"/>
                </a:ext>
              </a:extLst>
            </p:cNvPr>
            <p:cNvGrpSpPr/>
            <p:nvPr/>
          </p:nvGrpSpPr>
          <p:grpSpPr>
            <a:xfrm>
              <a:off x="2815118" y="3449256"/>
              <a:ext cx="8103894" cy="1081924"/>
              <a:chOff x="4113098" y="3449256"/>
              <a:chExt cx="6805914" cy="1081924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4A0ECA0-3899-4CF6-BDE3-326940105711}"/>
                  </a:ext>
                </a:extLst>
              </p:cNvPr>
              <p:cNvSpPr/>
              <p:nvPr/>
            </p:nvSpPr>
            <p:spPr>
              <a:xfrm>
                <a:off x="4113098" y="3449256"/>
                <a:ext cx="6805914" cy="0"/>
              </a:xfrm>
              <a:custGeom>
                <a:avLst/>
                <a:gdLst>
                  <a:gd name="connsiteX0" fmla="*/ 0 w 6805914"/>
                  <a:gd name="connsiteY0" fmla="*/ 0 h 0"/>
                  <a:gd name="connsiteX1" fmla="*/ 6805914 w 6805914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805914">
                    <a:moveTo>
                      <a:pt x="0" y="0"/>
                    </a:moveTo>
                    <a:lnTo>
                      <a:pt x="6805914" y="0"/>
                    </a:ln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dirty="0">
                  <a:latin typeface="Univers Condensed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6A066FA-24CD-49BF-AFBF-541EB04E985A}"/>
                  </a:ext>
                </a:extLst>
              </p:cNvPr>
              <p:cNvSpPr/>
              <p:nvPr/>
            </p:nvSpPr>
            <p:spPr>
              <a:xfrm>
                <a:off x="4113098" y="4531180"/>
                <a:ext cx="6805914" cy="0"/>
              </a:xfrm>
              <a:custGeom>
                <a:avLst/>
                <a:gdLst>
                  <a:gd name="connsiteX0" fmla="*/ 0 w 6805914"/>
                  <a:gd name="connsiteY0" fmla="*/ 0 h 0"/>
                  <a:gd name="connsiteX1" fmla="*/ 6805914 w 6805914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805914">
                    <a:moveTo>
                      <a:pt x="0" y="0"/>
                    </a:moveTo>
                    <a:lnTo>
                      <a:pt x="6805914" y="0"/>
                    </a:ln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dirty="0">
                  <a:latin typeface="Univers Condensed"/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4DF6AC5-58B9-4E85-AE20-25A79C3B18CE}"/>
                </a:ext>
              </a:extLst>
            </p:cNvPr>
            <p:cNvSpPr txBox="1"/>
            <p:nvPr/>
          </p:nvSpPr>
          <p:spPr>
            <a:xfrm>
              <a:off x="2858559" y="1651745"/>
              <a:ext cx="1140056" cy="101074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lang="en-US" sz="2800" b="1" dirty="0">
                  <a:latin typeface="Univers Condensed"/>
                </a:rPr>
                <a:t>Native</a:t>
              </a:r>
              <a:br>
                <a:rPr lang="en-US" sz="2800" b="1" dirty="0">
                  <a:latin typeface="Univers Condensed"/>
                </a:rPr>
              </a:br>
              <a:r>
                <a:rPr lang="en-US" sz="2800" b="1" dirty="0">
                  <a:latin typeface="Univers Condensed"/>
                </a:rPr>
                <a:t>Realm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0EA21B-983D-42C0-9D59-4810C7A043B4}"/>
                </a:ext>
              </a:extLst>
            </p:cNvPr>
            <p:cNvSpPr txBox="1"/>
            <p:nvPr/>
          </p:nvSpPr>
          <p:spPr>
            <a:xfrm>
              <a:off x="2876994" y="4878729"/>
              <a:ext cx="1103186" cy="101074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lang="en-US" sz="2800" b="1" dirty="0">
                  <a:latin typeface="Univers Condensed"/>
                </a:rPr>
                <a:t>JS</a:t>
              </a:r>
              <a:br>
                <a:rPr lang="en-US" sz="2800" b="1" dirty="0">
                  <a:latin typeface="Univers Condensed"/>
                </a:rPr>
              </a:br>
              <a:r>
                <a:rPr lang="en-US" sz="2800" b="1" dirty="0">
                  <a:latin typeface="Univers Condensed"/>
                </a:rPr>
                <a:t>Realm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3454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9A79-9EBA-14E5-93BD-8CB7FF75A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1E7A1-39E3-BDFB-02AC-ADFC1B4EE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153433"/>
            <a:ext cx="10691265" cy="41357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Univers Condensed"/>
              </a:rPr>
              <a:t>Rendering and Interaction need to pass multiple levels</a:t>
            </a:r>
          </a:p>
          <a:p>
            <a:r>
              <a:rPr lang="en-US" dirty="0">
                <a:latin typeface="Univers Condensed"/>
              </a:rPr>
              <a:t>Requires Native programming experience</a:t>
            </a:r>
          </a:p>
          <a:p>
            <a:r>
              <a:rPr lang="en-US" dirty="0">
                <a:latin typeface="Univers Condensed"/>
              </a:rPr>
              <a:t>Multiple components to maintain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912E1-6940-4C20-A073-75497591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53D93-7D67-4604-8C42-E22403FE8A41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FD666-CC12-427D-926F-6297E104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7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C878-B4F3-5395-7136-B82A8181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Implementation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114D99-006F-4060-8846-98AEF341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853-7750-4A23-ADEB-864391B98903}" type="datetime1">
              <a:rPr lang="en-US" smtClean="0"/>
              <a:t>8/10/22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A9C16B-BADA-4E48-8D0C-36C582211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55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D2CE-2FF1-9871-D566-A2FA99F6B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Truly React native renderer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417DE-9723-3639-F97C-FF5CE3461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153433"/>
            <a:ext cx="10691265" cy="36360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Univers Condensed"/>
              </a:rPr>
              <a:t>No native programming dependency</a:t>
            </a:r>
          </a:p>
          <a:p>
            <a:r>
              <a:rPr lang="en-US">
                <a:latin typeface="Univers Condensed"/>
              </a:rPr>
              <a:t>Highly configurable and extensible</a:t>
            </a:r>
          </a:p>
          <a:p>
            <a:r>
              <a:rPr lang="en-US">
                <a:latin typeface="Univers Condensed"/>
              </a:rPr>
              <a:t>Easy to integrate and maintain in host applications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57E3A-79D4-4BB7-9BB4-09D04FA4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1290-186F-45A3-8E4D-34C65916822E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ABCE5-F08B-4F30-9894-9ACADCCCC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96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A95DE-A54B-3CD6-F1B0-965D499AA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blocks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6DFCD0-F2A1-46DF-9292-AE71A9867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0830-230A-4092-81CD-601A187808B0}" type="datetime1">
              <a:rPr lang="en-US" smtClean="0"/>
              <a:t>8/10/22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64D5A-B643-4DCD-9856-ED1E303E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8</a:t>
            </a:fld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BA86BC-A85F-4255-A872-A811D52EE4D8}"/>
              </a:ext>
            </a:extLst>
          </p:cNvPr>
          <p:cNvSpPr/>
          <p:nvPr/>
        </p:nvSpPr>
        <p:spPr>
          <a:xfrm>
            <a:off x="2148840" y="1474767"/>
            <a:ext cx="9281160" cy="39471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Univers Condensed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3CA7159-23CF-4DB2-8F83-53F19224B349}"/>
              </a:ext>
            </a:extLst>
          </p:cNvPr>
          <p:cNvGrpSpPr/>
          <p:nvPr/>
        </p:nvGrpSpPr>
        <p:grpSpPr>
          <a:xfrm>
            <a:off x="2496464" y="1777669"/>
            <a:ext cx="3950056" cy="3310121"/>
            <a:chOff x="9963236" y="1371600"/>
            <a:chExt cx="2857327" cy="393495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5B2BEC-CD79-499A-ADA0-0B1B03CC822D}"/>
                </a:ext>
              </a:extLst>
            </p:cNvPr>
            <p:cNvSpPr/>
            <p:nvPr/>
          </p:nvSpPr>
          <p:spPr>
            <a:xfrm>
              <a:off x="9963236" y="1371600"/>
              <a:ext cx="2857327" cy="3934958"/>
            </a:xfrm>
            <a:prstGeom prst="rect">
              <a:avLst/>
            </a:prstGeom>
            <a:solidFill>
              <a:srgbClr val="FF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Univers Condensed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7DD4B2-B990-4795-AFF7-E7731F8942C1}"/>
                </a:ext>
              </a:extLst>
            </p:cNvPr>
            <p:cNvSpPr/>
            <p:nvPr/>
          </p:nvSpPr>
          <p:spPr>
            <a:xfrm>
              <a:off x="10215157" y="2313511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Common </a:t>
              </a:r>
              <a:r>
                <a:rPr lang="en-US" sz="1600" dirty="0">
                  <a:solidFill>
                    <a:schemeClr val="tx1"/>
                  </a:solidFill>
                  <a:latin typeface="Univers Condensed"/>
                </a:rPr>
                <a:t>Components</a:t>
              </a:r>
              <a:endParaRPr lang="en-US" dirty="0">
                <a:solidFill>
                  <a:schemeClr val="tx1"/>
                </a:solidFill>
                <a:latin typeface="Univers Condensed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4B06103-AACC-438B-B556-006E4217CAB5}"/>
                </a:ext>
              </a:extLst>
            </p:cNvPr>
            <p:cNvSpPr/>
            <p:nvPr/>
          </p:nvSpPr>
          <p:spPr>
            <a:xfrm>
              <a:off x="10215157" y="3229259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Rich Text Components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FEDB51D-0A16-453C-A1EB-7DEA735372E0}"/>
                </a:ext>
              </a:extLst>
            </p:cNvPr>
            <p:cNvSpPr/>
            <p:nvPr/>
          </p:nvSpPr>
          <p:spPr>
            <a:xfrm>
              <a:off x="10215157" y="4121461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Custom Components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730234-1AF8-4270-99F0-B23BE34940E1}"/>
                </a:ext>
              </a:extLst>
            </p:cNvPr>
            <p:cNvSpPr txBox="1"/>
            <p:nvPr/>
          </p:nvSpPr>
          <p:spPr>
            <a:xfrm>
              <a:off x="10736056" y="1653362"/>
              <a:ext cx="1311688" cy="439049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b="1" dirty="0">
                  <a:latin typeface="Univers Condensed"/>
                </a:rPr>
                <a:t>MODEL FACTORY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EE0FB6-2B84-4B67-B57C-C7ECE7AC2AFC}"/>
              </a:ext>
            </a:extLst>
          </p:cNvPr>
          <p:cNvGrpSpPr/>
          <p:nvPr/>
        </p:nvGrpSpPr>
        <p:grpSpPr>
          <a:xfrm>
            <a:off x="7083402" y="1777669"/>
            <a:ext cx="3950056" cy="3310121"/>
            <a:chOff x="9963236" y="1371600"/>
            <a:chExt cx="2857327" cy="393495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6EC8778-B696-40A4-974D-386514E56637}"/>
                </a:ext>
              </a:extLst>
            </p:cNvPr>
            <p:cNvSpPr/>
            <p:nvPr/>
          </p:nvSpPr>
          <p:spPr>
            <a:xfrm>
              <a:off x="9963236" y="1371600"/>
              <a:ext cx="2857327" cy="3934958"/>
            </a:xfrm>
            <a:prstGeom prst="rect">
              <a:avLst/>
            </a:prstGeom>
            <a:solidFill>
              <a:srgbClr val="FFB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Univers Condensed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73C982-6C9A-4A42-AC67-876AE9AD2A77}"/>
                </a:ext>
              </a:extLst>
            </p:cNvPr>
            <p:cNvSpPr/>
            <p:nvPr/>
          </p:nvSpPr>
          <p:spPr>
            <a:xfrm>
              <a:off x="10215157" y="2313511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Theme Configuration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6B4E90-9192-4B4B-825F-B00D84154A89}"/>
                </a:ext>
              </a:extLst>
            </p:cNvPr>
            <p:cNvSpPr/>
            <p:nvPr/>
          </p:nvSpPr>
          <p:spPr>
            <a:xfrm>
              <a:off x="10215157" y="3229259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Host Configuration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11919E5-389D-446D-9F23-0D2C3F8FACA0}"/>
                </a:ext>
              </a:extLst>
            </p:cNvPr>
            <p:cNvSpPr/>
            <p:nvPr/>
          </p:nvSpPr>
          <p:spPr>
            <a:xfrm>
              <a:off x="10215157" y="4121461"/>
              <a:ext cx="2353484" cy="7034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Univers Condensed"/>
                </a:rPr>
                <a:t>Style Configuration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39C0FB3-F59B-4594-B205-C79D06851AA6}"/>
                </a:ext>
              </a:extLst>
            </p:cNvPr>
            <p:cNvSpPr txBox="1"/>
            <p:nvPr/>
          </p:nvSpPr>
          <p:spPr>
            <a:xfrm>
              <a:off x="10355727" y="1653362"/>
              <a:ext cx="2072355" cy="439049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b="1" dirty="0">
                  <a:latin typeface="Univers Condensed"/>
                </a:rPr>
                <a:t>CONFIGURATION MANAGER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94D322D-2DFF-4BF1-91A5-4FE835EA838C}"/>
              </a:ext>
            </a:extLst>
          </p:cNvPr>
          <p:cNvCxnSpPr>
            <a:stCxn id="14" idx="1"/>
            <a:endCxn id="7" idx="3"/>
          </p:cNvCxnSpPr>
          <p:nvPr/>
        </p:nvCxnSpPr>
        <p:spPr>
          <a:xfrm flipH="1">
            <a:off x="6446520" y="3432730"/>
            <a:ext cx="636882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635A8F8-0EE6-4A6E-81B5-711E196D5D41}"/>
              </a:ext>
            </a:extLst>
          </p:cNvPr>
          <p:cNvSpPr/>
          <p:nvPr/>
        </p:nvSpPr>
        <p:spPr>
          <a:xfrm>
            <a:off x="762000" y="2770164"/>
            <a:ext cx="1402080" cy="0"/>
          </a:xfrm>
          <a:custGeom>
            <a:avLst/>
            <a:gdLst>
              <a:gd name="connsiteX0" fmla="*/ 0 w 1402080"/>
              <a:gd name="connsiteY0" fmla="*/ 0 h 0"/>
              <a:gd name="connsiteX1" fmla="*/ 1402080 w 140208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02080">
                <a:moveTo>
                  <a:pt x="0" y="0"/>
                </a:moveTo>
                <a:lnTo>
                  <a:pt x="1402080" y="0"/>
                </a:lnTo>
              </a:path>
            </a:pathLst>
          </a:cu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B94C3E2-9184-4365-B059-3AE5A3084969}"/>
              </a:ext>
            </a:extLst>
          </p:cNvPr>
          <p:cNvSpPr/>
          <p:nvPr/>
        </p:nvSpPr>
        <p:spPr>
          <a:xfrm flipH="1">
            <a:off x="762000" y="4090876"/>
            <a:ext cx="1402080" cy="0"/>
          </a:xfrm>
          <a:custGeom>
            <a:avLst/>
            <a:gdLst>
              <a:gd name="connsiteX0" fmla="*/ 0 w 1402080"/>
              <a:gd name="connsiteY0" fmla="*/ 0 h 0"/>
              <a:gd name="connsiteX1" fmla="*/ 1402080 w 140208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02080">
                <a:moveTo>
                  <a:pt x="0" y="0"/>
                </a:moveTo>
                <a:lnTo>
                  <a:pt x="1402080" y="0"/>
                </a:lnTo>
              </a:path>
            </a:pathLst>
          </a:cu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FCFF3F-9CD8-4BE8-9589-480282DDB6C4}"/>
              </a:ext>
            </a:extLst>
          </p:cNvPr>
          <p:cNvSpPr txBox="1"/>
          <p:nvPr/>
        </p:nvSpPr>
        <p:spPr>
          <a:xfrm>
            <a:off x="902817" y="2400832"/>
            <a:ext cx="928459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>
                <a:latin typeface="Univers Condensed"/>
              </a:rPr>
              <a:t>Payload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A6B9BB-1993-4EDD-BC94-69D60FFEA9E4}"/>
              </a:ext>
            </a:extLst>
          </p:cNvPr>
          <p:cNvSpPr txBox="1"/>
          <p:nvPr/>
        </p:nvSpPr>
        <p:spPr>
          <a:xfrm>
            <a:off x="731849" y="3669609"/>
            <a:ext cx="123623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>
                <a:latin typeface="Univers Condensed"/>
              </a:rPr>
              <a:t>Component</a:t>
            </a:r>
          </a:p>
        </p:txBody>
      </p:sp>
    </p:spTree>
    <p:extLst>
      <p:ext uri="{BB962C8B-B14F-4D97-AF65-F5344CB8AC3E}">
        <p14:creationId xmlns:p14="http://schemas.microsoft.com/office/powerpoint/2010/main" val="68315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C878-B4F3-5395-7136-B82A8181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Installation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D398D1-DEE6-4803-8C3B-5DDE8832A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B0E54-87E5-4062-AEDA-28D5E16B54A9}" type="datetime1">
              <a:rPr lang="en-US" smtClean="0"/>
              <a:t>8/10/22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EB318F-2078-4DD6-A643-EE35979B953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E672B-517A-4018-9CDB-5ABB7E7A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20408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ustom 2">
      <a:dk1>
        <a:srgbClr val="000000"/>
      </a:dk1>
      <a:lt1>
        <a:srgbClr val="FFFFFF"/>
      </a:lt1>
      <a:dk2>
        <a:srgbClr val="412B24"/>
      </a:dk2>
      <a:lt2>
        <a:srgbClr val="E2E7E8"/>
      </a:lt2>
      <a:accent1>
        <a:srgbClr val="FFB500"/>
      </a:accent1>
      <a:accent2>
        <a:srgbClr val="4B4B4B"/>
      </a:accent2>
      <a:accent3>
        <a:srgbClr val="A4A67E"/>
      </a:accent3>
      <a:accent4>
        <a:srgbClr val="90A974"/>
      </a:accent4>
      <a:accent5>
        <a:srgbClr val="86AB81"/>
      </a:accent5>
      <a:accent6>
        <a:srgbClr val="77AF88"/>
      </a:accent6>
      <a:hlink>
        <a:srgbClr val="5C8A98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triangl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AdornVTI">
  <a:themeElements>
    <a:clrScheme name="AnalogousFromRegularSeed_2SEEDS">
      <a:dk1>
        <a:srgbClr val="000000"/>
      </a:dk1>
      <a:lt1>
        <a:srgbClr val="FFFFFF"/>
      </a:lt1>
      <a:dk2>
        <a:srgbClr val="21333A"/>
      </a:dk2>
      <a:lt2>
        <a:srgbClr val="E8E3E2"/>
      </a:lt2>
      <a:accent1>
        <a:srgbClr val="3B95B1"/>
      </a:accent1>
      <a:accent2>
        <a:srgbClr val="46B4A1"/>
      </a:accent2>
      <a:accent3>
        <a:srgbClr val="4D75C3"/>
      </a:accent3>
      <a:accent4>
        <a:srgbClr val="B13B49"/>
      </a:accent4>
      <a:accent5>
        <a:srgbClr val="C3704D"/>
      </a:accent5>
      <a:accent6>
        <a:srgbClr val="B1903B"/>
      </a:accent6>
      <a:hlink>
        <a:srgbClr val="BF5E3F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F28ACE844E0A438A50F3ABE5C4B3A9" ma:contentTypeVersion="19" ma:contentTypeDescription="Create a new document." ma:contentTypeScope="" ma:versionID="1c58ec82a4bbd3437623b4204f878c4e">
  <xsd:schema xmlns:xsd="http://www.w3.org/2001/XMLSchema" xmlns:xs="http://www.w3.org/2001/XMLSchema" xmlns:p="http://schemas.microsoft.com/office/2006/metadata/properties" xmlns:ns1="http://schemas.microsoft.com/sharepoint/v3" xmlns:ns2="b857997f-8fcb-4142-a29a-cfacc78bfb91" xmlns:ns3="5d2b20c5-5258-4792-ab2d-2f43007644fe" targetNamespace="http://schemas.microsoft.com/office/2006/metadata/properties" ma:root="true" ma:fieldsID="e0799cd8af1b34fc5d6b72d88d84693d" ns1:_="" ns2:_="" ns3:_="">
    <xsd:import namespace="http://schemas.microsoft.com/sharepoint/v3"/>
    <xsd:import namespace="b857997f-8fcb-4142-a29a-cfacc78bfb91"/>
    <xsd:import namespace="5d2b20c5-5258-4792-ab2d-2f43007644f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Author0" minOccurs="0"/>
                <xsd:element ref="ns3:Date_x0020_Submitted" minOccurs="0"/>
                <xsd:element ref="ns3:Format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7997f-8fcb-4142-a29a-cfacc78bfb9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b20c5-5258-4792-ab2d-2f43007644fe" elementFormDefault="qualified">
    <xsd:import namespace="http://schemas.microsoft.com/office/2006/documentManagement/types"/>
    <xsd:import namespace="http://schemas.microsoft.com/office/infopath/2007/PartnerControls"/>
    <xsd:element name="Author0" ma:index="12" nillable="true" ma:displayName="Author" ma:internalName="Author0">
      <xsd:simpleType>
        <xsd:restriction base="dms:Text"/>
      </xsd:simpleType>
    </xsd:element>
    <xsd:element name="Date_x0020_Submitted" ma:index="13" nillable="true" ma:displayName="Date Created" ma:format="DateOnly" ma:internalName="Date_x0020_Submitted">
      <xsd:simpleType>
        <xsd:restriction base="dms:DateTime"/>
      </xsd:simpleType>
    </xsd:element>
    <xsd:element name="Format" ma:index="14" nillable="true" ma:displayName="Format" ma:default="Video" ma:format="Dropdown" ma:internalName="Format">
      <xsd:simpleType>
        <xsd:restriction base="dms:Choice">
          <xsd:enumeration value="Video"/>
          <xsd:enumeration value="Instructions &amp; Script"/>
        </xsd:restriction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8" nillable="true" ma:displayName="MediaServiceAutoTags" ma:internalName="MediaServiceAutoTags" ma:readOnly="true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LengthInSeconds" ma:index="26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5d2b20c5-5258-4792-ab2d-2f43007644fe" xsi:nil="true"/>
    <Date_x0020_Submitted xmlns="5d2b20c5-5258-4792-ab2d-2f43007644fe" xsi:nil="true"/>
    <_ip_UnifiedCompliancePolicyProperties xmlns="http://schemas.microsoft.com/sharepoint/v3" xsi:nil="true"/>
    <Format xmlns="5d2b20c5-5258-4792-ab2d-2f43007644fe">Video</Format>
    <Author0 xmlns="5d2b20c5-5258-4792-ab2d-2f43007644fe" xsi:nil="true"/>
  </documentManagement>
</p:properties>
</file>

<file path=customXml/itemProps1.xml><?xml version="1.0" encoding="utf-8"?>
<ds:datastoreItem xmlns:ds="http://schemas.openxmlformats.org/officeDocument/2006/customXml" ds:itemID="{E6FAB7E6-6F57-4B7D-B660-3BC0F430F9BE}"/>
</file>

<file path=customXml/itemProps2.xml><?xml version="1.0" encoding="utf-8"?>
<ds:datastoreItem xmlns:ds="http://schemas.openxmlformats.org/officeDocument/2006/customXml" ds:itemID="{41D300D7-90E2-4027-964E-DD4C20737D38}"/>
</file>

<file path=customXml/itemProps3.xml><?xml version="1.0" encoding="utf-8"?>
<ds:datastoreItem xmlns:ds="http://schemas.openxmlformats.org/officeDocument/2006/customXml" ds:itemID="{7DC4AAF0-CBBB-4BA5-B067-A669222DACF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894</Words>
  <Application>Microsoft Macintosh PowerPoint</Application>
  <PresentationFormat>Widescreen</PresentationFormat>
  <Paragraphs>159</Paragraphs>
  <Slides>23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Bembo</vt:lpstr>
      <vt:lpstr>Calibri</vt:lpstr>
      <vt:lpstr>Calisto MT</vt:lpstr>
      <vt:lpstr>Univers Condensed</vt:lpstr>
      <vt:lpstr>ChronicleVTI</vt:lpstr>
      <vt:lpstr>AdornVTI</vt:lpstr>
      <vt:lpstr>Adaptive Cards Renderer for React-Native </vt:lpstr>
      <vt:lpstr>Agenda</vt:lpstr>
      <vt:lpstr>Motivation</vt:lpstr>
      <vt:lpstr>PowerPoint Presentation</vt:lpstr>
      <vt:lpstr>Gaps</vt:lpstr>
      <vt:lpstr>Implementation</vt:lpstr>
      <vt:lpstr>Truly React native renderer</vt:lpstr>
      <vt:lpstr>Building blocks</vt:lpstr>
      <vt:lpstr>Installation</vt:lpstr>
      <vt:lpstr>PowerPoint Presentation</vt:lpstr>
      <vt:lpstr>KEY FEATURES </vt:lpstr>
      <vt:lpstr>Extensibility</vt:lpstr>
      <vt:lpstr>PowerPoint Presentation</vt:lpstr>
      <vt:lpstr>Adaptations</vt:lpstr>
      <vt:lpstr>Microsoft Viva connections + Adaptive Cards</vt:lpstr>
      <vt:lpstr>Viva/Connections Introduction</vt:lpstr>
      <vt:lpstr>Viva Connections Mobile + Adaptive Cards</vt:lpstr>
      <vt:lpstr>Demo</vt:lpstr>
      <vt:lpstr>Resources</vt:lpstr>
      <vt:lpstr>LUIS – based chatbot for E-Commerce customer service</vt:lpstr>
      <vt:lpstr>To Contribute,</vt:lpstr>
      <vt:lpstr>Top Contributors</vt:lpstr>
      <vt:lpstr>Thank 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Vasanth S</cp:lastModifiedBy>
  <cp:revision>36</cp:revision>
  <dcterms:created xsi:type="dcterms:W3CDTF">2022-07-30T05:25:11Z</dcterms:created>
  <dcterms:modified xsi:type="dcterms:W3CDTF">2022-08-10T17:18:55Z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0x0101005EF28ACE844E0A438A50F3ABE5C4B3A9</vt:lpwstr>
  </property>
</Properties>
</file>

<file path=docProps/thumbnail.jpeg>
</file>